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3"/>
  </p:notesMasterIdLst>
  <p:sldIdLst>
    <p:sldId id="256" r:id="rId3"/>
    <p:sldId id="309" r:id="rId4"/>
    <p:sldId id="323" r:id="rId5"/>
    <p:sldId id="258" r:id="rId6"/>
    <p:sldId id="259" r:id="rId7"/>
    <p:sldId id="279" r:id="rId8"/>
    <p:sldId id="280" r:id="rId9"/>
    <p:sldId id="261" r:id="rId10"/>
    <p:sldId id="312" r:id="rId11"/>
    <p:sldId id="324" r:id="rId12"/>
    <p:sldId id="325" r:id="rId13"/>
    <p:sldId id="326" r:id="rId14"/>
    <p:sldId id="316" r:id="rId15"/>
    <p:sldId id="317" r:id="rId16"/>
    <p:sldId id="318" r:id="rId17"/>
    <p:sldId id="329" r:id="rId18"/>
    <p:sldId id="313" r:id="rId19"/>
    <p:sldId id="298" r:id="rId20"/>
    <p:sldId id="299" r:id="rId21"/>
    <p:sldId id="303" r:id="rId22"/>
    <p:sldId id="310" r:id="rId23"/>
    <p:sldId id="311" r:id="rId24"/>
    <p:sldId id="322" r:id="rId25"/>
    <p:sldId id="271" r:id="rId26"/>
    <p:sldId id="275" r:id="rId27"/>
    <p:sldId id="277" r:id="rId28"/>
    <p:sldId id="278" r:id="rId29"/>
    <p:sldId id="307" r:id="rId30"/>
    <p:sldId id="281" r:id="rId31"/>
    <p:sldId id="286" r:id="rId3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C75F14B-C72C-FDE6-3945-509AE5317912}" name="Paul Haydon" initials="PH" userId="S::phaydon@tswrc.co.uk::7ee3f522-670a-4115-8bd5-d92d7837670e" providerId="AD"/>
  <p188:author id="{F4F9CA72-58E1-117A-B9B9-5D82777DF8C0}" name="Paul Haydon" initials="PH" userId="Paul Haydon"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PH" initials="P" lastIdx="292" clrIdx="0"/>
  <p:cmAuthor id="1" name="DG" initials="D" lastIdx="2" clrIdx="1"/>
  <p:cmAuthor id="2" name="Paul Haydon" initials="PH" lastIdx="299" clrIdx="2">
    <p:extLst>
      <p:ext uri="{19B8F6BF-5375-455C-9EA6-DF929625EA0E}">
        <p15:presenceInfo xmlns:p15="http://schemas.microsoft.com/office/powerpoint/2012/main" userId="Paul Haydon" providerId="None"/>
      </p:ext>
    </p:extLst>
  </p:cmAuthor>
  <p:cmAuthor id="3" name="Diane Goffey" initials="DG" lastIdx="59" clrIdx="3">
    <p:extLst>
      <p:ext uri="{19B8F6BF-5375-455C-9EA6-DF929625EA0E}">
        <p15:presenceInfo xmlns:p15="http://schemas.microsoft.com/office/powerpoint/2012/main" userId="Diane Goffe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a:srgbClr val="D0D8E8"/>
    <a:srgbClr val="E9EDF4"/>
    <a:srgbClr val="716F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98" autoAdjust="0"/>
    <p:restoredTop sz="96312" autoAdjust="0"/>
  </p:normalViewPr>
  <p:slideViewPr>
    <p:cSldViewPr>
      <p:cViewPr varScale="1">
        <p:scale>
          <a:sx n="78" d="100"/>
          <a:sy n="78" d="100"/>
        </p:scale>
        <p:origin x="159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microsoft.com/office/2018/10/relationships/authors" Target="authors.xml"/><Relationship Id="rId21" Type="http://schemas.openxmlformats.org/officeDocument/2006/relationships/slide" Target="slides/slide19.xml"/><Relationship Id="rId34"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baseline="0" dirty="0"/>
              <a:t>Business capacity </a:t>
            </a:r>
            <a:r>
              <a:rPr lang="en-GB" sz="1800" b="1" baseline="0" dirty="0"/>
              <a:t>between the</a:t>
            </a:r>
          </a:p>
          <a:p>
            <a:pPr>
              <a:defRPr sz="1800" b="1"/>
            </a:pPr>
            <a:r>
              <a:rPr lang="en-GB" sz="1800" b="1" baseline="0" dirty="0"/>
              <a:t>1st of July and 31</a:t>
            </a:r>
            <a:r>
              <a:rPr lang="en-GB" sz="1800" b="1" baseline="30000" dirty="0"/>
              <a:t>st</a:t>
            </a:r>
            <a:r>
              <a:rPr lang="en-GB" sz="1800" b="1" baseline="0" dirty="0"/>
              <a:t> December 2022</a:t>
            </a:r>
            <a:endParaRPr lang="en-US" sz="1800" b="1" dirty="0"/>
          </a:p>
        </c:rich>
      </c:tx>
      <c:layout>
        <c:manualLayout>
          <c:xMode val="edge"/>
          <c:yMode val="edge"/>
          <c:x val="0.30088947273278482"/>
          <c:y val="5.0489011507028761E-3"/>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6098300753776882E-2"/>
          <c:y val="0.19552772446388605"/>
          <c:w val="0.90746049403173656"/>
          <c:h val="0.59114157602728246"/>
        </c:manualLayout>
      </c:layout>
      <c:barChart>
        <c:barDir val="col"/>
        <c:grouping val="stacked"/>
        <c:varyColors val="0"/>
        <c:ser>
          <c:idx val="0"/>
          <c:order val="0"/>
          <c:tx>
            <c:strRef>
              <c:f>Sheet1!$B$1</c:f>
              <c:strCache>
                <c:ptCount val="1"/>
                <c:pt idx="0">
                  <c:v>1% - 25% open</c:v>
                </c:pt>
              </c:strCache>
            </c:strRef>
          </c:tx>
          <c:spPr>
            <a:solidFill>
              <a:schemeClr val="accent1"/>
            </a:solidFill>
            <a:ln>
              <a:noFill/>
            </a:ln>
            <a:effectLst/>
          </c:spPr>
          <c:invertIfNegative val="0"/>
          <c:dLbls>
            <c:dLbl>
              <c:idx val="0"/>
              <c:layout>
                <c:manualLayout>
                  <c:x val="5.6796890740953454E-2"/>
                  <c:y val="-1.17402552645801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F34-4C2F-8C50-2E190C311440}"/>
                </c:ext>
              </c:extLst>
            </c:dLbl>
            <c:dLbl>
              <c:idx val="1"/>
              <c:layout>
                <c:manualLayout>
                  <c:x val="5.3807580701955848E-2"/>
                  <c:y val="-1.44120415453430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F34-4C2F-8C50-2E190C311440}"/>
                </c:ext>
              </c:extLst>
            </c:dLbl>
            <c:dLbl>
              <c:idx val="2"/>
              <c:layout>
                <c:manualLayout>
                  <c:x val="6.1280855799449779E-2"/>
                  <c:y val="-3.206295852239749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F34-4C2F-8C50-2E190C311440}"/>
                </c:ext>
              </c:extLst>
            </c:dLbl>
            <c:dLbl>
              <c:idx val="3"/>
              <c:layout>
                <c:manualLayout>
                  <c:x val="6.1280855799449779E-2"/>
                  <c:y val="-2.11324594762441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F34-4C2F-8C50-2E190C311440}"/>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 &amp; IoS</c:v>
                </c:pt>
                <c:pt idx="2">
                  <c:v>Devon</c:v>
                </c:pt>
                <c:pt idx="3">
                  <c:v>Dorset</c:v>
                </c:pt>
                <c:pt idx="4">
                  <c:v>Somerset (excl. NS)</c:v>
                </c:pt>
              </c:strCache>
            </c:strRef>
          </c:cat>
          <c:val>
            <c:numRef>
              <c:f>Sheet1!$B$2:$B$6</c:f>
              <c:numCache>
                <c:formatCode>0%</c:formatCode>
                <c:ptCount val="5"/>
                <c:pt idx="0">
                  <c:v>0.03</c:v>
                </c:pt>
                <c:pt idx="1">
                  <c:v>0.01</c:v>
                </c:pt>
                <c:pt idx="2">
                  <c:v>0.03</c:v>
                </c:pt>
                <c:pt idx="3">
                  <c:v>0.03</c:v>
                </c:pt>
              </c:numCache>
            </c:numRef>
          </c:val>
          <c:extLst>
            <c:ext xmlns:c16="http://schemas.microsoft.com/office/drawing/2014/chart" uri="{C3380CC4-5D6E-409C-BE32-E72D297353CC}">
              <c16:uniqueId val="{00000004-6F34-4C2F-8C50-2E190C311440}"/>
            </c:ext>
          </c:extLst>
        </c:ser>
        <c:ser>
          <c:idx val="1"/>
          <c:order val="1"/>
          <c:tx>
            <c:strRef>
              <c:f>Sheet1!$C$1</c:f>
              <c:strCache>
                <c:ptCount val="1"/>
                <c:pt idx="0">
                  <c:v>26% - 50% open</c:v>
                </c:pt>
              </c:strCache>
            </c:strRef>
          </c:tx>
          <c:spPr>
            <a:solidFill>
              <a:schemeClr val="accent2"/>
            </a:solidFill>
            <a:ln>
              <a:noFill/>
            </a:ln>
            <a:effectLst/>
          </c:spPr>
          <c:invertIfNegative val="0"/>
          <c:dLbls>
            <c:dLbl>
              <c:idx val="1"/>
              <c:layout>
                <c:manualLayout>
                  <c:x val="2.9893100389974956E-3"/>
                  <c:y val="-1.311580643258754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F34-4C2F-8C50-2E190C311440}"/>
                </c:ext>
              </c:extLst>
            </c:dLbl>
            <c:dLbl>
              <c:idx val="4"/>
              <c:layout>
                <c:manualLayout>
                  <c:x val="0"/>
                  <c:y val="-2.348051052916097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F34-4C2F-8C50-2E190C311440}"/>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 &amp; IoS</c:v>
                </c:pt>
                <c:pt idx="2">
                  <c:v>Devon</c:v>
                </c:pt>
                <c:pt idx="3">
                  <c:v>Dorset</c:v>
                </c:pt>
                <c:pt idx="4">
                  <c:v>Somerset (excl. NS)</c:v>
                </c:pt>
              </c:strCache>
            </c:strRef>
          </c:cat>
          <c:val>
            <c:numRef>
              <c:f>Sheet1!$C$2:$C$6</c:f>
              <c:numCache>
                <c:formatCode>0%</c:formatCode>
                <c:ptCount val="5"/>
                <c:pt idx="0">
                  <c:v>7.0000000000000007E-2</c:v>
                </c:pt>
                <c:pt idx="1">
                  <c:v>0.04</c:v>
                </c:pt>
                <c:pt idx="2">
                  <c:v>0.08</c:v>
                </c:pt>
                <c:pt idx="3">
                  <c:v>0.04</c:v>
                </c:pt>
                <c:pt idx="4">
                  <c:v>0.04</c:v>
                </c:pt>
              </c:numCache>
            </c:numRef>
          </c:val>
          <c:extLst>
            <c:ext xmlns:c16="http://schemas.microsoft.com/office/drawing/2014/chart" uri="{C3380CC4-5D6E-409C-BE32-E72D297353CC}">
              <c16:uniqueId val="{00000007-6F34-4C2F-8C50-2E190C311440}"/>
            </c:ext>
          </c:extLst>
        </c:ser>
        <c:ser>
          <c:idx val="2"/>
          <c:order val="2"/>
          <c:tx>
            <c:strRef>
              <c:f>Sheet1!$D$1</c:f>
              <c:strCache>
                <c:ptCount val="1"/>
                <c:pt idx="0">
                  <c:v>51% - 75% open</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 &amp; IoS</c:v>
                </c:pt>
                <c:pt idx="2">
                  <c:v>Devon</c:v>
                </c:pt>
                <c:pt idx="3">
                  <c:v>Dorset</c:v>
                </c:pt>
                <c:pt idx="4">
                  <c:v>Somerset (excl. NS)</c:v>
                </c:pt>
              </c:strCache>
            </c:strRef>
          </c:cat>
          <c:val>
            <c:numRef>
              <c:f>Sheet1!$D$2:$D$6</c:f>
              <c:numCache>
                <c:formatCode>0%</c:formatCode>
                <c:ptCount val="5"/>
                <c:pt idx="0">
                  <c:v>0.15</c:v>
                </c:pt>
                <c:pt idx="1">
                  <c:v>0.17</c:v>
                </c:pt>
                <c:pt idx="2">
                  <c:v>0.12</c:v>
                </c:pt>
                <c:pt idx="3">
                  <c:v>0.19</c:v>
                </c:pt>
                <c:pt idx="4">
                  <c:v>0.23</c:v>
                </c:pt>
              </c:numCache>
            </c:numRef>
          </c:val>
          <c:extLst>
            <c:ext xmlns:c16="http://schemas.microsoft.com/office/drawing/2014/chart" uri="{C3380CC4-5D6E-409C-BE32-E72D297353CC}">
              <c16:uniqueId val="{00000008-6F34-4C2F-8C50-2E190C311440}"/>
            </c:ext>
          </c:extLst>
        </c:ser>
        <c:ser>
          <c:idx val="3"/>
          <c:order val="3"/>
          <c:tx>
            <c:strRef>
              <c:f>Sheet1!$E$1</c:f>
              <c:strCache>
                <c:ptCount val="1"/>
                <c:pt idx="0">
                  <c:v>76% - 90% open</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 &amp; IoS</c:v>
                </c:pt>
                <c:pt idx="2">
                  <c:v>Devon</c:v>
                </c:pt>
                <c:pt idx="3">
                  <c:v>Dorset</c:v>
                </c:pt>
                <c:pt idx="4">
                  <c:v>Somerset (excl. NS)</c:v>
                </c:pt>
              </c:strCache>
            </c:strRef>
          </c:cat>
          <c:val>
            <c:numRef>
              <c:f>Sheet1!$E$2:$E$6</c:f>
              <c:numCache>
                <c:formatCode>0%</c:formatCode>
                <c:ptCount val="5"/>
                <c:pt idx="0">
                  <c:v>0.16</c:v>
                </c:pt>
                <c:pt idx="1">
                  <c:v>0.2</c:v>
                </c:pt>
                <c:pt idx="2">
                  <c:v>0.15</c:v>
                </c:pt>
                <c:pt idx="3">
                  <c:v>0.14000000000000001</c:v>
                </c:pt>
                <c:pt idx="4">
                  <c:v>0.04</c:v>
                </c:pt>
              </c:numCache>
            </c:numRef>
          </c:val>
          <c:extLst>
            <c:ext xmlns:c16="http://schemas.microsoft.com/office/drawing/2014/chart" uri="{C3380CC4-5D6E-409C-BE32-E72D297353CC}">
              <c16:uniqueId val="{00000009-6F34-4C2F-8C50-2E190C311440}"/>
            </c:ext>
          </c:extLst>
        </c:ser>
        <c:ser>
          <c:idx val="4"/>
          <c:order val="4"/>
          <c:tx>
            <c:strRef>
              <c:f>Sheet1!$F$1</c:f>
              <c:strCache>
                <c:ptCount val="1"/>
                <c:pt idx="0">
                  <c:v>91-100% open</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 &amp; IoS</c:v>
                </c:pt>
                <c:pt idx="2">
                  <c:v>Devon</c:v>
                </c:pt>
                <c:pt idx="3">
                  <c:v>Dorset</c:v>
                </c:pt>
                <c:pt idx="4">
                  <c:v>Somerset (excl. NS)</c:v>
                </c:pt>
              </c:strCache>
            </c:strRef>
          </c:cat>
          <c:val>
            <c:numRef>
              <c:f>Sheet1!$F$2:$F$6</c:f>
              <c:numCache>
                <c:formatCode>0%</c:formatCode>
                <c:ptCount val="5"/>
                <c:pt idx="0">
                  <c:v>0.59</c:v>
                </c:pt>
                <c:pt idx="1">
                  <c:v>0.56000000000000005</c:v>
                </c:pt>
                <c:pt idx="2">
                  <c:v>0.6</c:v>
                </c:pt>
                <c:pt idx="3">
                  <c:v>0.57999999999999996</c:v>
                </c:pt>
                <c:pt idx="4">
                  <c:v>0.69</c:v>
                </c:pt>
              </c:numCache>
            </c:numRef>
          </c:val>
          <c:extLst>
            <c:ext xmlns:c16="http://schemas.microsoft.com/office/drawing/2014/chart" uri="{C3380CC4-5D6E-409C-BE32-E72D297353CC}">
              <c16:uniqueId val="{0000000A-6F34-4C2F-8C50-2E190C311440}"/>
            </c:ext>
          </c:extLst>
        </c:ser>
        <c:ser>
          <c:idx val="5"/>
          <c:order val="5"/>
          <c:tx>
            <c:strRef>
              <c:f>Sheet1!$G$1</c:f>
              <c:strCache>
                <c:ptCount val="1"/>
                <c:pt idx="0">
                  <c:v>We were closed</c:v>
                </c:pt>
              </c:strCache>
            </c:strRef>
          </c:tx>
          <c:spPr>
            <a:solidFill>
              <a:schemeClr val="accent6"/>
            </a:solidFill>
            <a:ln>
              <a:noFill/>
            </a:ln>
            <a:effectLst/>
          </c:spPr>
          <c:invertIfNegative val="0"/>
          <c:dLbls>
            <c:dLbl>
              <c:idx val="0"/>
              <c:layout>
                <c:manualLayout>
                  <c:x val="6.8754130896943655E-2"/>
                  <c:y val="4.22649189524882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F34-4C2F-8C50-2E190C311440}"/>
                </c:ext>
              </c:extLst>
            </c:dLbl>
            <c:dLbl>
              <c:idx val="1"/>
              <c:layout>
                <c:manualLayout>
                  <c:x val="6.8754130896943599E-2"/>
                  <c:y val="1.17402552645800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6F34-4C2F-8C50-2E190C311440}"/>
                </c:ext>
              </c:extLst>
            </c:dLbl>
            <c:dLbl>
              <c:idx val="2"/>
              <c:layout>
                <c:manualLayout>
                  <c:x val="6.1280855799449779E-2"/>
                  <c:y val="4.696102105832022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6F34-4C2F-8C50-2E190C311440}"/>
                </c:ext>
              </c:extLst>
            </c:dLbl>
            <c:dLbl>
              <c:idx val="3"/>
              <c:layout>
                <c:manualLayout>
                  <c:x val="6.5764820857946105E-2"/>
                  <c:y val="4.696102105832022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6F34-4C2F-8C50-2E190C311440}"/>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 &amp; IoS</c:v>
                </c:pt>
                <c:pt idx="2">
                  <c:v>Devon</c:v>
                </c:pt>
                <c:pt idx="3">
                  <c:v>Dorset</c:v>
                </c:pt>
                <c:pt idx="4">
                  <c:v>Somerset (excl. NS)</c:v>
                </c:pt>
              </c:strCache>
            </c:strRef>
          </c:cat>
          <c:val>
            <c:numRef>
              <c:f>Sheet1!$G$2:$G$6</c:f>
              <c:numCache>
                <c:formatCode>0%</c:formatCode>
                <c:ptCount val="5"/>
                <c:pt idx="0">
                  <c:v>0.02</c:v>
                </c:pt>
                <c:pt idx="1">
                  <c:v>0.02</c:v>
                </c:pt>
                <c:pt idx="2">
                  <c:v>0.01</c:v>
                </c:pt>
                <c:pt idx="3">
                  <c:v>0.01</c:v>
                </c:pt>
              </c:numCache>
            </c:numRef>
          </c:val>
          <c:extLst>
            <c:ext xmlns:c16="http://schemas.microsoft.com/office/drawing/2014/chart" uri="{C3380CC4-5D6E-409C-BE32-E72D297353CC}">
              <c16:uniqueId val="{0000000F-6F34-4C2F-8C50-2E190C311440}"/>
            </c:ext>
          </c:extLst>
        </c:ser>
        <c:dLbls>
          <c:showLegendKey val="0"/>
          <c:showVal val="0"/>
          <c:showCatName val="0"/>
          <c:showSerName val="0"/>
          <c:showPercent val="0"/>
          <c:showBubbleSize val="0"/>
        </c:dLbls>
        <c:gapWidth val="219"/>
        <c:overlap val="100"/>
        <c:axId val="465232280"/>
        <c:axId val="465231888"/>
      </c:barChart>
      <c:catAx>
        <c:axId val="465232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5231888"/>
        <c:crosses val="autoZero"/>
        <c:auto val="1"/>
        <c:lblAlgn val="ctr"/>
        <c:lblOffset val="100"/>
        <c:noMultiLvlLbl val="0"/>
      </c:catAx>
      <c:valAx>
        <c:axId val="465231888"/>
        <c:scaling>
          <c:orientation val="minMax"/>
          <c:max val="1.1000000000000001"/>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5232280"/>
        <c:crosses val="autoZero"/>
        <c:crossBetween val="between"/>
        <c:majorUnit val="0.2"/>
      </c:valAx>
      <c:spPr>
        <a:noFill/>
        <a:ln>
          <a:noFill/>
        </a:ln>
        <a:effectLst/>
      </c:spPr>
    </c:plotArea>
    <c:legend>
      <c:legendPos val="b"/>
      <c:layout>
        <c:manualLayout>
          <c:xMode val="edge"/>
          <c:yMode val="edge"/>
          <c:x val="8.3700681091931406E-2"/>
          <c:y val="0.91531043966574677"/>
          <c:w val="0.8654810482451103"/>
          <c:h val="6.226330113462127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baseline="0" dirty="0"/>
              <a:t>Business capacity estimate </a:t>
            </a:r>
            <a:r>
              <a:rPr lang="en-GB" sz="1800" b="1" baseline="0" dirty="0"/>
              <a:t>between the</a:t>
            </a:r>
          </a:p>
          <a:p>
            <a:pPr>
              <a:defRPr sz="1800" b="1"/>
            </a:pPr>
            <a:r>
              <a:rPr lang="en-GB" sz="1800" b="1" baseline="0" dirty="0"/>
              <a:t>1st January and 31</a:t>
            </a:r>
            <a:r>
              <a:rPr lang="en-GB" sz="1800" b="1" baseline="30000" dirty="0"/>
              <a:t>st</a:t>
            </a:r>
            <a:r>
              <a:rPr lang="en-GB" sz="1800" b="1" baseline="0" dirty="0"/>
              <a:t> March 2023</a:t>
            </a:r>
            <a:endParaRPr lang="en-US" sz="1800" b="1" dirty="0"/>
          </a:p>
        </c:rich>
      </c:tx>
      <c:layout>
        <c:manualLayout>
          <c:xMode val="edge"/>
          <c:yMode val="edge"/>
          <c:x val="0.30088947273278482"/>
          <c:y val="5.0489011507028761E-3"/>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6098300753776882E-2"/>
          <c:y val="0.22320746967589394"/>
          <c:w val="0.90746049403173656"/>
          <c:h val="0.56346172590879295"/>
        </c:manualLayout>
      </c:layout>
      <c:barChart>
        <c:barDir val="col"/>
        <c:grouping val="stacked"/>
        <c:varyColors val="0"/>
        <c:ser>
          <c:idx val="0"/>
          <c:order val="0"/>
          <c:tx>
            <c:strRef>
              <c:f>Sheet1!$B$1</c:f>
              <c:strCache>
                <c:ptCount val="1"/>
                <c:pt idx="0">
                  <c:v>1% - 25% open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 &amp; IoS</c:v>
                </c:pt>
                <c:pt idx="2">
                  <c:v>Devon</c:v>
                </c:pt>
                <c:pt idx="3">
                  <c:v>Dorset</c:v>
                </c:pt>
                <c:pt idx="4">
                  <c:v>Somerset (excl. NS)</c:v>
                </c:pt>
              </c:strCache>
            </c:strRef>
          </c:cat>
          <c:val>
            <c:numRef>
              <c:f>Sheet1!$B$2:$B$6</c:f>
              <c:numCache>
                <c:formatCode>0%</c:formatCode>
                <c:ptCount val="5"/>
                <c:pt idx="0">
                  <c:v>0.18</c:v>
                </c:pt>
                <c:pt idx="1">
                  <c:v>0.22</c:v>
                </c:pt>
                <c:pt idx="2">
                  <c:v>0.19</c:v>
                </c:pt>
                <c:pt idx="3">
                  <c:v>0.12</c:v>
                </c:pt>
                <c:pt idx="4">
                  <c:v>0.15</c:v>
                </c:pt>
              </c:numCache>
            </c:numRef>
          </c:val>
          <c:extLst>
            <c:ext xmlns:c16="http://schemas.microsoft.com/office/drawing/2014/chart" uri="{C3380CC4-5D6E-409C-BE32-E72D297353CC}">
              <c16:uniqueId val="{00000000-6FEC-4986-81AA-C2E49B03D9E5}"/>
            </c:ext>
          </c:extLst>
        </c:ser>
        <c:ser>
          <c:idx val="1"/>
          <c:order val="1"/>
          <c:tx>
            <c:strRef>
              <c:f>Sheet1!$C$1</c:f>
              <c:strCache>
                <c:ptCount val="1"/>
                <c:pt idx="0">
                  <c:v>26% - 50% open</c:v>
                </c:pt>
              </c:strCache>
            </c:strRef>
          </c:tx>
          <c:spPr>
            <a:solidFill>
              <a:schemeClr val="accent2"/>
            </a:solidFill>
            <a:ln>
              <a:noFill/>
            </a:ln>
            <a:effectLst/>
          </c:spPr>
          <c:invertIfNegative val="0"/>
          <c:dLbls>
            <c:dLbl>
              <c:idx val="1"/>
              <c:layout>
                <c:manualLayout>
                  <c:x val="7.0248785916442374E-2"/>
                  <c:y val="-2.2444070965678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958-4752-BFBA-32BE080B7EB3}"/>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 &amp; IoS</c:v>
                </c:pt>
                <c:pt idx="2">
                  <c:v>Devon</c:v>
                </c:pt>
                <c:pt idx="3">
                  <c:v>Dorset</c:v>
                </c:pt>
                <c:pt idx="4">
                  <c:v>Somerset (excl. NS)</c:v>
                </c:pt>
              </c:strCache>
            </c:strRef>
          </c:cat>
          <c:val>
            <c:numRef>
              <c:f>Sheet1!$C$2:$C$6</c:f>
              <c:numCache>
                <c:formatCode>0%</c:formatCode>
                <c:ptCount val="5"/>
                <c:pt idx="0">
                  <c:v>0.09</c:v>
                </c:pt>
                <c:pt idx="1">
                  <c:v>0.08</c:v>
                </c:pt>
                <c:pt idx="2">
                  <c:v>0.08</c:v>
                </c:pt>
                <c:pt idx="3">
                  <c:v>0.13</c:v>
                </c:pt>
                <c:pt idx="4">
                  <c:v>0.04</c:v>
                </c:pt>
              </c:numCache>
            </c:numRef>
          </c:val>
          <c:extLst>
            <c:ext xmlns:c16="http://schemas.microsoft.com/office/drawing/2014/chart" uri="{C3380CC4-5D6E-409C-BE32-E72D297353CC}">
              <c16:uniqueId val="{00000001-6FEC-4986-81AA-C2E49B03D9E5}"/>
            </c:ext>
          </c:extLst>
        </c:ser>
        <c:ser>
          <c:idx val="2"/>
          <c:order val="2"/>
          <c:tx>
            <c:strRef>
              <c:f>Sheet1!$D$1</c:f>
              <c:strCache>
                <c:ptCount val="1"/>
                <c:pt idx="0">
                  <c:v>51% - 75% open</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 &amp; IoS</c:v>
                </c:pt>
                <c:pt idx="2">
                  <c:v>Devon</c:v>
                </c:pt>
                <c:pt idx="3">
                  <c:v>Dorset</c:v>
                </c:pt>
                <c:pt idx="4">
                  <c:v>Somerset (excl. NS)</c:v>
                </c:pt>
              </c:strCache>
            </c:strRef>
          </c:cat>
          <c:val>
            <c:numRef>
              <c:f>Sheet1!$D$2:$D$6</c:f>
              <c:numCache>
                <c:formatCode>0%</c:formatCode>
                <c:ptCount val="5"/>
                <c:pt idx="0">
                  <c:v>0.09</c:v>
                </c:pt>
                <c:pt idx="1">
                  <c:v>7.0000000000000007E-2</c:v>
                </c:pt>
                <c:pt idx="2">
                  <c:v>0.09</c:v>
                </c:pt>
                <c:pt idx="3">
                  <c:v>0.06</c:v>
                </c:pt>
                <c:pt idx="4">
                  <c:v>0.19</c:v>
                </c:pt>
              </c:numCache>
            </c:numRef>
          </c:val>
          <c:extLst>
            <c:ext xmlns:c16="http://schemas.microsoft.com/office/drawing/2014/chart" uri="{C3380CC4-5D6E-409C-BE32-E72D297353CC}">
              <c16:uniqueId val="{00000002-6FEC-4986-81AA-C2E49B03D9E5}"/>
            </c:ext>
          </c:extLst>
        </c:ser>
        <c:ser>
          <c:idx val="3"/>
          <c:order val="3"/>
          <c:tx>
            <c:strRef>
              <c:f>Sheet1!$E$1</c:f>
              <c:strCache>
                <c:ptCount val="1"/>
                <c:pt idx="0">
                  <c:v>76% - 90% open</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 &amp; IoS</c:v>
                </c:pt>
                <c:pt idx="2">
                  <c:v>Devon</c:v>
                </c:pt>
                <c:pt idx="3">
                  <c:v>Dorset</c:v>
                </c:pt>
                <c:pt idx="4">
                  <c:v>Somerset (excl. NS)</c:v>
                </c:pt>
              </c:strCache>
            </c:strRef>
          </c:cat>
          <c:val>
            <c:numRef>
              <c:f>Sheet1!$E$2:$E$6</c:f>
              <c:numCache>
                <c:formatCode>0%</c:formatCode>
                <c:ptCount val="5"/>
                <c:pt idx="0">
                  <c:v>0.1</c:v>
                </c:pt>
                <c:pt idx="1">
                  <c:v>0.11</c:v>
                </c:pt>
                <c:pt idx="2">
                  <c:v>0.11</c:v>
                </c:pt>
                <c:pt idx="3">
                  <c:v>0.08</c:v>
                </c:pt>
                <c:pt idx="4">
                  <c:v>0.04</c:v>
                </c:pt>
              </c:numCache>
            </c:numRef>
          </c:val>
          <c:extLst>
            <c:ext xmlns:c16="http://schemas.microsoft.com/office/drawing/2014/chart" uri="{C3380CC4-5D6E-409C-BE32-E72D297353CC}">
              <c16:uniqueId val="{00000003-6FEC-4986-81AA-C2E49B03D9E5}"/>
            </c:ext>
          </c:extLst>
        </c:ser>
        <c:ser>
          <c:idx val="4"/>
          <c:order val="4"/>
          <c:tx>
            <c:strRef>
              <c:f>Sheet1!$F$1</c:f>
              <c:strCache>
                <c:ptCount val="1"/>
                <c:pt idx="0">
                  <c:v>91-100% open</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 &amp; IoS</c:v>
                </c:pt>
                <c:pt idx="2">
                  <c:v>Devon</c:v>
                </c:pt>
                <c:pt idx="3">
                  <c:v>Dorset</c:v>
                </c:pt>
                <c:pt idx="4">
                  <c:v>Somerset (excl. NS)</c:v>
                </c:pt>
              </c:strCache>
            </c:strRef>
          </c:cat>
          <c:val>
            <c:numRef>
              <c:f>Sheet1!$F$2:$F$6</c:f>
              <c:numCache>
                <c:formatCode>0%</c:formatCode>
                <c:ptCount val="5"/>
                <c:pt idx="0">
                  <c:v>0.46</c:v>
                </c:pt>
                <c:pt idx="1">
                  <c:v>0.41</c:v>
                </c:pt>
                <c:pt idx="2">
                  <c:v>0.46</c:v>
                </c:pt>
                <c:pt idx="3">
                  <c:v>0.52</c:v>
                </c:pt>
                <c:pt idx="4">
                  <c:v>0.54</c:v>
                </c:pt>
              </c:numCache>
            </c:numRef>
          </c:val>
          <c:extLst>
            <c:ext xmlns:c16="http://schemas.microsoft.com/office/drawing/2014/chart" uri="{C3380CC4-5D6E-409C-BE32-E72D297353CC}">
              <c16:uniqueId val="{00000004-6FEC-4986-81AA-C2E49B03D9E5}"/>
            </c:ext>
          </c:extLst>
        </c:ser>
        <c:ser>
          <c:idx val="5"/>
          <c:order val="5"/>
          <c:tx>
            <c:strRef>
              <c:f>Sheet1!$G$1</c:f>
              <c:strCache>
                <c:ptCount val="1"/>
                <c:pt idx="0">
                  <c:v>We will be closed</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 &amp; IoS</c:v>
                </c:pt>
                <c:pt idx="2">
                  <c:v>Devon</c:v>
                </c:pt>
                <c:pt idx="3">
                  <c:v>Dorset</c:v>
                </c:pt>
                <c:pt idx="4">
                  <c:v>Somerset (excl. NS)</c:v>
                </c:pt>
              </c:strCache>
            </c:strRef>
          </c:cat>
          <c:val>
            <c:numRef>
              <c:f>Sheet1!$G$2:$G$6</c:f>
              <c:numCache>
                <c:formatCode>0%</c:formatCode>
                <c:ptCount val="5"/>
                <c:pt idx="0">
                  <c:v>0.08</c:v>
                </c:pt>
                <c:pt idx="1">
                  <c:v>0.12</c:v>
                </c:pt>
                <c:pt idx="2">
                  <c:v>7.0000000000000007E-2</c:v>
                </c:pt>
                <c:pt idx="3">
                  <c:v>0.09</c:v>
                </c:pt>
                <c:pt idx="4">
                  <c:v>0.04</c:v>
                </c:pt>
              </c:numCache>
            </c:numRef>
          </c:val>
          <c:extLst>
            <c:ext xmlns:c16="http://schemas.microsoft.com/office/drawing/2014/chart" uri="{C3380CC4-5D6E-409C-BE32-E72D297353CC}">
              <c16:uniqueId val="{00000008-6FEC-4986-81AA-C2E49B03D9E5}"/>
            </c:ext>
          </c:extLst>
        </c:ser>
        <c:dLbls>
          <c:showLegendKey val="0"/>
          <c:showVal val="0"/>
          <c:showCatName val="0"/>
          <c:showSerName val="0"/>
          <c:showPercent val="0"/>
          <c:showBubbleSize val="0"/>
        </c:dLbls>
        <c:gapWidth val="219"/>
        <c:overlap val="100"/>
        <c:axId val="465232280"/>
        <c:axId val="465231888"/>
      </c:barChart>
      <c:catAx>
        <c:axId val="465232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5231888"/>
        <c:crosses val="autoZero"/>
        <c:auto val="1"/>
        <c:lblAlgn val="ctr"/>
        <c:lblOffset val="100"/>
        <c:noMultiLvlLbl val="0"/>
      </c:catAx>
      <c:valAx>
        <c:axId val="46523188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5232280"/>
        <c:crosses val="autoZero"/>
        <c:crossBetween val="between"/>
        <c:majorUnit val="0.2"/>
      </c:valAx>
      <c:spPr>
        <a:noFill/>
        <a:ln>
          <a:noFill/>
        </a:ln>
        <a:effectLst/>
      </c:spPr>
    </c:plotArea>
    <c:legend>
      <c:legendPos val="b"/>
      <c:layout>
        <c:manualLayout>
          <c:xMode val="edge"/>
          <c:yMode val="edge"/>
          <c:x val="8.3700681091931406E-2"/>
          <c:y val="0.91531043966574677"/>
          <c:w val="0.8654810482451103"/>
          <c:h val="6.226330113462127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baseline="0" dirty="0"/>
              <a:t>Level of concern about growing costs and the impacts of the cost of living crisis on their business</a:t>
            </a:r>
            <a:endParaRPr lang="en-US" sz="1800" b="1" dirty="0"/>
          </a:p>
        </c:rich>
      </c:tx>
      <c:layout>
        <c:manualLayout>
          <c:xMode val="edge"/>
          <c:yMode val="edge"/>
          <c:x val="0.11635995247232417"/>
          <c:y val="0"/>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6098300753776882E-2"/>
          <c:y val="0.18982379504923139"/>
          <c:w val="0.90746049403173656"/>
          <c:h val="0.59684566494956259"/>
        </c:manualLayout>
      </c:layout>
      <c:barChart>
        <c:barDir val="col"/>
        <c:grouping val="stacked"/>
        <c:varyColors val="0"/>
        <c:ser>
          <c:idx val="0"/>
          <c:order val="0"/>
          <c:tx>
            <c:strRef>
              <c:f>Sheet1!$B$1</c:f>
              <c:strCache>
                <c:ptCount val="1"/>
                <c:pt idx="0">
                  <c:v>Very concerned</c:v>
                </c:pt>
              </c:strCache>
            </c:strRef>
          </c:tx>
          <c:spPr>
            <a:solidFill>
              <a:schemeClr val="accent2"/>
            </a:solidFill>
            <a:ln>
              <a:solidFill>
                <a:schemeClr val="accent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 &amp; IoS</c:v>
                </c:pt>
                <c:pt idx="2">
                  <c:v>Devon</c:v>
                </c:pt>
                <c:pt idx="3">
                  <c:v>Dorset</c:v>
                </c:pt>
                <c:pt idx="4">
                  <c:v>Somerset (excl. NS)</c:v>
                </c:pt>
              </c:strCache>
            </c:strRef>
          </c:cat>
          <c:val>
            <c:numRef>
              <c:f>Sheet1!$B$2:$B$6</c:f>
              <c:numCache>
                <c:formatCode>0%</c:formatCode>
                <c:ptCount val="5"/>
                <c:pt idx="0">
                  <c:v>0.71</c:v>
                </c:pt>
                <c:pt idx="1">
                  <c:v>0.64</c:v>
                </c:pt>
                <c:pt idx="2">
                  <c:v>0.73</c:v>
                </c:pt>
                <c:pt idx="3">
                  <c:v>0.75</c:v>
                </c:pt>
                <c:pt idx="4">
                  <c:v>0.77</c:v>
                </c:pt>
              </c:numCache>
            </c:numRef>
          </c:val>
          <c:extLst>
            <c:ext xmlns:c16="http://schemas.microsoft.com/office/drawing/2014/chart" uri="{C3380CC4-5D6E-409C-BE32-E72D297353CC}">
              <c16:uniqueId val="{00000000-ADC3-4FDC-AF48-A8DC34DAF77B}"/>
            </c:ext>
          </c:extLst>
        </c:ser>
        <c:ser>
          <c:idx val="1"/>
          <c:order val="1"/>
          <c:tx>
            <c:strRef>
              <c:f>Sheet1!$C$1</c:f>
              <c:strCache>
                <c:ptCount val="1"/>
                <c:pt idx="0">
                  <c:v>Somewhat concerned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 &amp; IoS</c:v>
                </c:pt>
                <c:pt idx="2">
                  <c:v>Devon</c:v>
                </c:pt>
                <c:pt idx="3">
                  <c:v>Dorset</c:v>
                </c:pt>
                <c:pt idx="4">
                  <c:v>Somerset (excl. NS)</c:v>
                </c:pt>
              </c:strCache>
            </c:strRef>
          </c:cat>
          <c:val>
            <c:numRef>
              <c:f>Sheet1!$C$2:$C$6</c:f>
              <c:numCache>
                <c:formatCode>0%</c:formatCode>
                <c:ptCount val="5"/>
                <c:pt idx="0">
                  <c:v>0.25</c:v>
                </c:pt>
                <c:pt idx="1">
                  <c:v>0.33</c:v>
                </c:pt>
                <c:pt idx="2">
                  <c:v>0.22</c:v>
                </c:pt>
                <c:pt idx="3">
                  <c:v>0.22</c:v>
                </c:pt>
                <c:pt idx="4">
                  <c:v>0.23</c:v>
                </c:pt>
              </c:numCache>
            </c:numRef>
          </c:val>
          <c:extLst>
            <c:ext xmlns:c16="http://schemas.microsoft.com/office/drawing/2014/chart" uri="{C3380CC4-5D6E-409C-BE32-E72D297353CC}">
              <c16:uniqueId val="{00000001-ADC3-4FDC-AF48-A8DC34DAF77B}"/>
            </c:ext>
          </c:extLst>
        </c:ser>
        <c:ser>
          <c:idx val="2"/>
          <c:order val="2"/>
          <c:tx>
            <c:strRef>
              <c:f>Sheet1!$D$1</c:f>
              <c:strCache>
                <c:ptCount val="1"/>
                <c:pt idx="0">
                  <c:v>Not concerned at all</c:v>
                </c:pt>
              </c:strCache>
            </c:strRef>
          </c:tx>
          <c:spPr>
            <a:solidFill>
              <a:schemeClr val="accent3"/>
            </a:solidFill>
            <a:ln>
              <a:noFill/>
            </a:ln>
            <a:effectLst/>
          </c:spPr>
          <c:invertIfNegative val="0"/>
          <c:dLbls>
            <c:dLbl>
              <c:idx val="3"/>
              <c:layout>
                <c:manualLayout>
                  <c:x val="7.024878591644243E-2"/>
                  <c:y val="2.11324594762441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DC3-4FDC-AF48-A8DC34DAF77B}"/>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 &amp; IoS</c:v>
                </c:pt>
                <c:pt idx="2">
                  <c:v>Devon</c:v>
                </c:pt>
                <c:pt idx="3">
                  <c:v>Dorset</c:v>
                </c:pt>
                <c:pt idx="4">
                  <c:v>Somerset (excl. NS)</c:v>
                </c:pt>
              </c:strCache>
            </c:strRef>
          </c:cat>
          <c:val>
            <c:numRef>
              <c:f>Sheet1!$D$2:$D$6</c:f>
              <c:numCache>
                <c:formatCode>0%</c:formatCode>
                <c:ptCount val="5"/>
                <c:pt idx="0">
                  <c:v>0.03</c:v>
                </c:pt>
                <c:pt idx="1">
                  <c:v>0.03</c:v>
                </c:pt>
                <c:pt idx="2">
                  <c:v>0.03</c:v>
                </c:pt>
                <c:pt idx="3">
                  <c:v>0.01</c:v>
                </c:pt>
              </c:numCache>
            </c:numRef>
          </c:val>
          <c:extLst>
            <c:ext xmlns:c16="http://schemas.microsoft.com/office/drawing/2014/chart" uri="{C3380CC4-5D6E-409C-BE32-E72D297353CC}">
              <c16:uniqueId val="{00000003-ADC3-4FDC-AF48-A8DC34DAF77B}"/>
            </c:ext>
          </c:extLst>
        </c:ser>
        <c:ser>
          <c:idx val="3"/>
          <c:order val="3"/>
          <c:tx>
            <c:strRef>
              <c:f>Sheet1!$E$1</c:f>
              <c:strCache>
                <c:ptCount val="1"/>
                <c:pt idx="0">
                  <c:v>Don't know/unsure</c:v>
                </c:pt>
              </c:strCache>
            </c:strRef>
          </c:tx>
          <c:spPr>
            <a:solidFill>
              <a:schemeClr val="accent4"/>
            </a:solidFill>
            <a:ln>
              <a:noFill/>
            </a:ln>
            <a:effectLst/>
          </c:spPr>
          <c:invertIfNegative val="0"/>
          <c:dLbls>
            <c:dLbl>
              <c:idx val="0"/>
              <c:layout>
                <c:manualLayout>
                  <c:x val="7.3238095955439952E-2"/>
                  <c:y val="-2.348051052916011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DC3-4FDC-AF48-A8DC34DAF77B}"/>
                </c:ext>
              </c:extLst>
            </c:dLbl>
            <c:dLbl>
              <c:idx val="2"/>
              <c:layout>
                <c:manualLayout>
                  <c:x val="5.6796890740953454E-2"/>
                  <c:y val="-7.044153158748033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DC3-4FDC-AF48-A8DC34DAF77B}"/>
                </c:ext>
              </c:extLst>
            </c:dLbl>
            <c:dLbl>
              <c:idx val="3"/>
              <c:layout>
                <c:manualLayout>
                  <c:x val="7.024878591644243E-2"/>
                  <c:y val="-2.34805105291601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DC3-4FDC-AF48-A8DC34DAF77B}"/>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 &amp; IoS</c:v>
                </c:pt>
                <c:pt idx="2">
                  <c:v>Devon</c:v>
                </c:pt>
                <c:pt idx="3">
                  <c:v>Dorset</c:v>
                </c:pt>
                <c:pt idx="4">
                  <c:v>Somerset (excl. NS)</c:v>
                </c:pt>
              </c:strCache>
            </c:strRef>
          </c:cat>
          <c:val>
            <c:numRef>
              <c:f>Sheet1!$E$2:$E$6</c:f>
              <c:numCache>
                <c:formatCode>General</c:formatCode>
                <c:ptCount val="5"/>
                <c:pt idx="0" formatCode="0%">
                  <c:v>0.01</c:v>
                </c:pt>
                <c:pt idx="2" formatCode="0%">
                  <c:v>0.01</c:v>
                </c:pt>
                <c:pt idx="3" formatCode="0%">
                  <c:v>0.01</c:v>
                </c:pt>
              </c:numCache>
            </c:numRef>
          </c:val>
          <c:extLst>
            <c:ext xmlns:c16="http://schemas.microsoft.com/office/drawing/2014/chart" uri="{C3380CC4-5D6E-409C-BE32-E72D297353CC}">
              <c16:uniqueId val="{00000007-ADC3-4FDC-AF48-A8DC34DAF77B}"/>
            </c:ext>
          </c:extLst>
        </c:ser>
        <c:dLbls>
          <c:showLegendKey val="0"/>
          <c:showVal val="0"/>
          <c:showCatName val="0"/>
          <c:showSerName val="0"/>
          <c:showPercent val="0"/>
          <c:showBubbleSize val="0"/>
        </c:dLbls>
        <c:gapWidth val="219"/>
        <c:overlap val="100"/>
        <c:axId val="465232280"/>
        <c:axId val="465231888"/>
      </c:barChart>
      <c:catAx>
        <c:axId val="465232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5231888"/>
        <c:crosses val="autoZero"/>
        <c:auto val="1"/>
        <c:lblAlgn val="ctr"/>
        <c:lblOffset val="100"/>
        <c:noMultiLvlLbl val="0"/>
      </c:catAx>
      <c:valAx>
        <c:axId val="46523188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5232280"/>
        <c:crosses val="autoZero"/>
        <c:crossBetween val="between"/>
        <c:majorUnit val="0.2"/>
      </c:valAx>
      <c:spPr>
        <a:noFill/>
        <a:ln>
          <a:noFill/>
        </a:ln>
        <a:effectLst/>
      </c:spPr>
    </c:plotArea>
    <c:legend>
      <c:legendPos val="b"/>
      <c:layout>
        <c:manualLayout>
          <c:xMode val="edge"/>
          <c:yMode val="edge"/>
          <c:x val="8.3700681091931406E-2"/>
          <c:y val="0.91531043966574677"/>
          <c:w val="0.8654810482451103"/>
          <c:h val="6.226330113462127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i="0" baseline="0" dirty="0">
                <a:effectLst/>
              </a:rPr>
              <a:t>Most impactful inflationary pressures</a:t>
            </a:r>
            <a:endParaRPr lang="en-GB" dirty="0">
              <a:effectLst/>
            </a:endParaRP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6098300753776882E-2"/>
          <c:y val="0.12841257816086546"/>
          <c:w val="0.90746049403173656"/>
          <c:h val="0.75745797423737504"/>
        </c:manualLayout>
      </c:layout>
      <c:barChart>
        <c:barDir val="bar"/>
        <c:grouping val="clustered"/>
        <c:varyColors val="0"/>
        <c:ser>
          <c:idx val="0"/>
          <c:order val="0"/>
          <c:tx>
            <c:strRef>
              <c:f>Sheet1!$B$1</c:f>
              <c:strCache>
                <c:ptCount val="1"/>
                <c:pt idx="0">
                  <c:v>GSW</c:v>
                </c:pt>
              </c:strCache>
            </c:strRef>
          </c:tx>
          <c:spPr>
            <a:solidFill>
              <a:schemeClr val="accent1"/>
            </a:solidFill>
            <a:ln>
              <a:noFill/>
            </a:ln>
            <a:effectLst/>
          </c:spPr>
          <c:invertIfNegative val="0"/>
          <c:dLbls>
            <c:dLbl>
              <c:idx val="0"/>
              <c:layout>
                <c:manualLayout>
                  <c:x val="1.4946550194987751E-3"/>
                  <c:y val="-1.76091888727269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CD8-476A-AE90-60B74541922E}"/>
                </c:ext>
              </c:extLst>
            </c:dLbl>
            <c:dLbl>
              <c:idx val="1"/>
              <c:layout>
                <c:manualLayout>
                  <c:x val="-1.4946550194987751E-3"/>
                  <c:y val="-2.641110876642871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CD8-476A-AE90-60B74541922E}"/>
                </c:ext>
              </c:extLst>
            </c:dLbl>
            <c:dLbl>
              <c:idx val="2"/>
              <c:layout>
                <c:manualLayout>
                  <c:x val="-5.7355867414912868E-3"/>
                  <c:y val="1.07046186787325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CD8-476A-AE90-60B74541922E}"/>
                </c:ext>
              </c:extLst>
            </c:dLbl>
            <c:dLbl>
              <c:idx val="3"/>
              <c:layout>
                <c:manualLayout>
                  <c:x val="-4.1194609813001281E-3"/>
                  <c:y val="-3.49392996737736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CD8-476A-AE90-60B74541922E}"/>
                </c:ext>
              </c:extLst>
            </c:dLbl>
            <c:dLbl>
              <c:idx val="4"/>
              <c:layout>
                <c:manualLayout>
                  <c:x val="-6.9872543520459029E-3"/>
                  <c:y val="-1.320560341780242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CD8-476A-AE90-60B74541922E}"/>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None of these - found ways to reduce costs</c:v>
                </c:pt>
                <c:pt idx="1">
                  <c:v>Membership subscriptions</c:v>
                </c:pt>
                <c:pt idx="2">
                  <c:v>Energy costs - green Electric</c:v>
                </c:pt>
                <c:pt idx="3">
                  <c:v>Other costs</c:v>
                </c:pt>
                <c:pt idx="4">
                  <c:v>Energy costs - oil</c:v>
                </c:pt>
                <c:pt idx="5">
                  <c:v>Other supplies</c:v>
                </c:pt>
                <c:pt idx="6">
                  <c:v>Food supplies</c:v>
                </c:pt>
                <c:pt idx="7">
                  <c:v>Staffing/labour costs</c:v>
                </c:pt>
                <c:pt idx="8">
                  <c:v>Insurance premiums</c:v>
                </c:pt>
                <c:pt idx="9">
                  <c:v>Energy costs - gas</c:v>
                </c:pt>
                <c:pt idx="10">
                  <c:v>Building and maintenance costs</c:v>
                </c:pt>
                <c:pt idx="11">
                  <c:v>Energy costs - electric</c:v>
                </c:pt>
              </c:strCache>
            </c:strRef>
          </c:cat>
          <c:val>
            <c:numRef>
              <c:f>Sheet1!$B$2:$B$13</c:f>
              <c:numCache>
                <c:formatCode>0%</c:formatCode>
                <c:ptCount val="12"/>
                <c:pt idx="0">
                  <c:v>0.01</c:v>
                </c:pt>
                <c:pt idx="1">
                  <c:v>0.1</c:v>
                </c:pt>
                <c:pt idx="2">
                  <c:v>0.1</c:v>
                </c:pt>
                <c:pt idx="3">
                  <c:v>0.12</c:v>
                </c:pt>
                <c:pt idx="4">
                  <c:v>0.25</c:v>
                </c:pt>
                <c:pt idx="5">
                  <c:v>0.32</c:v>
                </c:pt>
                <c:pt idx="6">
                  <c:v>0.45</c:v>
                </c:pt>
                <c:pt idx="7">
                  <c:v>0.46</c:v>
                </c:pt>
                <c:pt idx="8">
                  <c:v>0.5</c:v>
                </c:pt>
                <c:pt idx="9">
                  <c:v>0.51</c:v>
                </c:pt>
                <c:pt idx="10">
                  <c:v>0.56999999999999995</c:v>
                </c:pt>
                <c:pt idx="11">
                  <c:v>0.86</c:v>
                </c:pt>
              </c:numCache>
            </c:numRef>
          </c:val>
          <c:extLst>
            <c:ext xmlns:c16="http://schemas.microsoft.com/office/drawing/2014/chart" uri="{C3380CC4-5D6E-409C-BE32-E72D297353CC}">
              <c16:uniqueId val="{00000005-BCD8-476A-AE90-60B74541922E}"/>
            </c:ext>
          </c:extLst>
        </c:ser>
        <c:dLbls>
          <c:showLegendKey val="0"/>
          <c:showVal val="0"/>
          <c:showCatName val="0"/>
          <c:showSerName val="0"/>
          <c:showPercent val="0"/>
          <c:showBubbleSize val="0"/>
        </c:dLbls>
        <c:gapWidth val="219"/>
        <c:axId val="569610728"/>
        <c:axId val="569610336"/>
      </c:barChart>
      <c:catAx>
        <c:axId val="5696107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69610336"/>
        <c:crosses val="autoZero"/>
        <c:auto val="1"/>
        <c:lblAlgn val="ctr"/>
        <c:lblOffset val="100"/>
        <c:noMultiLvlLbl val="0"/>
      </c:catAx>
      <c:valAx>
        <c:axId val="569610336"/>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9610728"/>
        <c:crosses val="autoZero"/>
        <c:crossBetween val="between"/>
        <c:majorUnit val="0.2"/>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baseline="0" dirty="0"/>
              <a:t>Cash reserves available</a:t>
            </a:r>
            <a:endParaRPr lang="en-US" sz="1800" b="1" dirty="0"/>
          </a:p>
        </c:rich>
      </c:tx>
      <c:layout>
        <c:manualLayout>
          <c:xMode val="edge"/>
          <c:yMode val="edge"/>
          <c:x val="0.35251544555313069"/>
          <c:y val="0"/>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6098300753776882E-2"/>
          <c:y val="0.12646427734907073"/>
          <c:w val="0.90746049403173656"/>
          <c:h val="0.59445953341010005"/>
        </c:manualLayout>
      </c:layout>
      <c:barChart>
        <c:barDir val="col"/>
        <c:grouping val="stacked"/>
        <c:varyColors val="0"/>
        <c:ser>
          <c:idx val="0"/>
          <c:order val="0"/>
          <c:tx>
            <c:strRef>
              <c:f>Sheet1!$B$1</c:f>
              <c:strCache>
                <c:ptCount val="1"/>
                <c:pt idx="0">
                  <c:v>None</c:v>
                </c:pt>
              </c:strCache>
            </c:strRef>
          </c:tx>
          <c:spPr>
            <a:solidFill>
              <a:schemeClr val="accent2"/>
            </a:solidFill>
            <a:ln>
              <a:solidFill>
                <a:schemeClr val="accent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 &amp; IoS</c:v>
                </c:pt>
                <c:pt idx="2">
                  <c:v>Devon</c:v>
                </c:pt>
                <c:pt idx="3">
                  <c:v>Dorset</c:v>
                </c:pt>
                <c:pt idx="4">
                  <c:v>Somerset (excl. NS)</c:v>
                </c:pt>
              </c:strCache>
            </c:strRef>
          </c:cat>
          <c:val>
            <c:numRef>
              <c:f>Sheet1!$B$2:$B$6</c:f>
              <c:numCache>
                <c:formatCode>0%</c:formatCode>
                <c:ptCount val="5"/>
                <c:pt idx="0">
                  <c:v>0.17</c:v>
                </c:pt>
                <c:pt idx="1">
                  <c:v>0.13</c:v>
                </c:pt>
                <c:pt idx="2">
                  <c:v>0.18</c:v>
                </c:pt>
                <c:pt idx="3">
                  <c:v>0.17</c:v>
                </c:pt>
                <c:pt idx="4">
                  <c:v>0.08</c:v>
                </c:pt>
              </c:numCache>
            </c:numRef>
          </c:val>
          <c:extLst>
            <c:ext xmlns:c16="http://schemas.microsoft.com/office/drawing/2014/chart" uri="{C3380CC4-5D6E-409C-BE32-E72D297353CC}">
              <c16:uniqueId val="{00000000-874A-4F71-80F2-0882720F2658}"/>
            </c:ext>
          </c:extLst>
        </c:ser>
        <c:ser>
          <c:idx val="1"/>
          <c:order val="1"/>
          <c:tx>
            <c:strRef>
              <c:f>Sheet1!$C$1</c:f>
              <c:strCache>
                <c:ptCount val="1"/>
                <c:pt idx="0">
                  <c:v>Up to 2 months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 &amp; IoS</c:v>
                </c:pt>
                <c:pt idx="2">
                  <c:v>Devon</c:v>
                </c:pt>
                <c:pt idx="3">
                  <c:v>Dorset</c:v>
                </c:pt>
                <c:pt idx="4">
                  <c:v>Somerset (excl. NS)</c:v>
                </c:pt>
              </c:strCache>
            </c:strRef>
          </c:cat>
          <c:val>
            <c:numRef>
              <c:f>Sheet1!$C$2:$C$6</c:f>
              <c:numCache>
                <c:formatCode>0%</c:formatCode>
                <c:ptCount val="5"/>
                <c:pt idx="0">
                  <c:v>0.24</c:v>
                </c:pt>
                <c:pt idx="1">
                  <c:v>0.17</c:v>
                </c:pt>
                <c:pt idx="2">
                  <c:v>0.26</c:v>
                </c:pt>
                <c:pt idx="3">
                  <c:v>0.26</c:v>
                </c:pt>
                <c:pt idx="4">
                  <c:v>0.27</c:v>
                </c:pt>
              </c:numCache>
            </c:numRef>
          </c:val>
          <c:extLst>
            <c:ext xmlns:c16="http://schemas.microsoft.com/office/drawing/2014/chart" uri="{C3380CC4-5D6E-409C-BE32-E72D297353CC}">
              <c16:uniqueId val="{00000001-874A-4F71-80F2-0882720F2658}"/>
            </c:ext>
          </c:extLst>
        </c:ser>
        <c:ser>
          <c:idx val="2"/>
          <c:order val="2"/>
          <c:tx>
            <c:strRef>
              <c:f>Sheet1!$D$1</c:f>
              <c:strCache>
                <c:ptCount val="1"/>
                <c:pt idx="0">
                  <c:v>More than 2 months but less than 6 months</c:v>
                </c:pt>
              </c:strCache>
            </c:strRef>
          </c:tx>
          <c:spPr>
            <a:solidFill>
              <a:schemeClr val="accent3"/>
            </a:solidFill>
            <a:ln>
              <a:noFill/>
            </a:ln>
            <a:effectLst/>
          </c:spPr>
          <c:invertIfNegative val="0"/>
          <c:dLbls>
            <c:dLbl>
              <c:idx val="3"/>
              <c:layout>
                <c:manualLayout>
                  <c:x val="-1.4946550194987751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74A-4F71-80F2-0882720F265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 &amp; IoS</c:v>
                </c:pt>
                <c:pt idx="2">
                  <c:v>Devon</c:v>
                </c:pt>
                <c:pt idx="3">
                  <c:v>Dorset</c:v>
                </c:pt>
                <c:pt idx="4">
                  <c:v>Somerset (excl. NS)</c:v>
                </c:pt>
              </c:strCache>
            </c:strRef>
          </c:cat>
          <c:val>
            <c:numRef>
              <c:f>Sheet1!$D$2:$D$6</c:f>
              <c:numCache>
                <c:formatCode>0%</c:formatCode>
                <c:ptCount val="5"/>
                <c:pt idx="0">
                  <c:v>0.25</c:v>
                </c:pt>
                <c:pt idx="1">
                  <c:v>0.4</c:v>
                </c:pt>
                <c:pt idx="2">
                  <c:v>0.24</c:v>
                </c:pt>
                <c:pt idx="3">
                  <c:v>0.16</c:v>
                </c:pt>
                <c:pt idx="4">
                  <c:v>0.23</c:v>
                </c:pt>
              </c:numCache>
            </c:numRef>
          </c:val>
          <c:extLst>
            <c:ext xmlns:c16="http://schemas.microsoft.com/office/drawing/2014/chart" uri="{C3380CC4-5D6E-409C-BE32-E72D297353CC}">
              <c16:uniqueId val="{00000003-874A-4F71-80F2-0882720F2658}"/>
            </c:ext>
          </c:extLst>
        </c:ser>
        <c:ser>
          <c:idx val="3"/>
          <c:order val="3"/>
          <c:tx>
            <c:strRef>
              <c:f>Sheet1!$E$1</c:f>
              <c:strCache>
                <c:ptCount val="1"/>
                <c:pt idx="0">
                  <c:v>More than 6 months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 &amp; IoS</c:v>
                </c:pt>
                <c:pt idx="2">
                  <c:v>Devon</c:v>
                </c:pt>
                <c:pt idx="3">
                  <c:v>Dorset</c:v>
                </c:pt>
                <c:pt idx="4">
                  <c:v>Somerset (excl. NS)</c:v>
                </c:pt>
              </c:strCache>
            </c:strRef>
          </c:cat>
          <c:val>
            <c:numRef>
              <c:f>Sheet1!$E$2:$E$6</c:f>
              <c:numCache>
                <c:formatCode>0%</c:formatCode>
                <c:ptCount val="5"/>
                <c:pt idx="0">
                  <c:v>0.23</c:v>
                </c:pt>
                <c:pt idx="1">
                  <c:v>0.24</c:v>
                </c:pt>
                <c:pt idx="2">
                  <c:v>0.21</c:v>
                </c:pt>
                <c:pt idx="3">
                  <c:v>0.28999999999999998</c:v>
                </c:pt>
                <c:pt idx="4">
                  <c:v>0.23</c:v>
                </c:pt>
              </c:numCache>
            </c:numRef>
          </c:val>
          <c:extLst>
            <c:ext xmlns:c16="http://schemas.microsoft.com/office/drawing/2014/chart" uri="{C3380CC4-5D6E-409C-BE32-E72D297353CC}">
              <c16:uniqueId val="{00000004-874A-4F71-80F2-0882720F2658}"/>
            </c:ext>
          </c:extLst>
        </c:ser>
        <c:ser>
          <c:idx val="4"/>
          <c:order val="4"/>
          <c:tx>
            <c:strRef>
              <c:f>Sheet1!$F$1</c:f>
              <c:strCache>
                <c:ptCount val="1"/>
                <c:pt idx="0">
                  <c:v>Don’t know/unsure</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 &amp; IoS</c:v>
                </c:pt>
                <c:pt idx="2">
                  <c:v>Devon</c:v>
                </c:pt>
                <c:pt idx="3">
                  <c:v>Dorset</c:v>
                </c:pt>
                <c:pt idx="4">
                  <c:v>Somerset (excl. NS)</c:v>
                </c:pt>
              </c:strCache>
            </c:strRef>
          </c:cat>
          <c:val>
            <c:numRef>
              <c:f>Sheet1!$F$2:$F$6</c:f>
              <c:numCache>
                <c:formatCode>0%</c:formatCode>
                <c:ptCount val="5"/>
                <c:pt idx="0">
                  <c:v>0.09</c:v>
                </c:pt>
                <c:pt idx="1">
                  <c:v>0.06</c:v>
                </c:pt>
                <c:pt idx="2">
                  <c:v>7.0000000000000007E-2</c:v>
                </c:pt>
                <c:pt idx="3">
                  <c:v>0.12</c:v>
                </c:pt>
                <c:pt idx="4">
                  <c:v>0.15</c:v>
                </c:pt>
              </c:numCache>
            </c:numRef>
          </c:val>
          <c:extLst>
            <c:ext xmlns:c16="http://schemas.microsoft.com/office/drawing/2014/chart" uri="{C3380CC4-5D6E-409C-BE32-E72D297353CC}">
              <c16:uniqueId val="{00000005-874A-4F71-80F2-0882720F2658}"/>
            </c:ext>
          </c:extLst>
        </c:ser>
        <c:ser>
          <c:idx val="5"/>
          <c:order val="5"/>
          <c:tx>
            <c:strRef>
              <c:f>Sheet1!$G$1</c:f>
              <c:strCache>
                <c:ptCount val="1"/>
                <c:pt idx="0">
                  <c:v>Other</c:v>
                </c:pt>
              </c:strCache>
            </c:strRef>
          </c:tx>
          <c:spPr>
            <a:solidFill>
              <a:schemeClr val="accent6"/>
            </a:solidFill>
            <a:ln>
              <a:noFill/>
            </a:ln>
            <a:effectLst/>
          </c:spPr>
          <c:invertIfNegative val="0"/>
          <c:dLbls>
            <c:dLbl>
              <c:idx val="0"/>
              <c:layout>
                <c:manualLayout>
                  <c:x val="5.5302235721454679E-2"/>
                  <c:y val="7.044153158748055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74A-4F71-80F2-0882720F2658}"/>
                </c:ext>
              </c:extLst>
            </c:dLbl>
            <c:dLbl>
              <c:idx val="1"/>
              <c:layout>
                <c:manualLayout>
                  <c:x val="5.9786200779951004E-2"/>
                  <c:y val="1.87844084233281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74A-4F71-80F2-0882720F2658}"/>
                </c:ext>
              </c:extLst>
            </c:dLbl>
            <c:dLbl>
              <c:idx val="2"/>
              <c:layout>
                <c:manualLayout>
                  <c:x val="6.5764820857946105E-2"/>
                  <c:y val="7.044153158748055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74A-4F71-80F2-0882720F265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 &amp; IoS</c:v>
                </c:pt>
                <c:pt idx="2">
                  <c:v>Devon</c:v>
                </c:pt>
                <c:pt idx="3">
                  <c:v>Dorset</c:v>
                </c:pt>
                <c:pt idx="4">
                  <c:v>Somerset (excl. NS)</c:v>
                </c:pt>
              </c:strCache>
            </c:strRef>
          </c:cat>
          <c:val>
            <c:numRef>
              <c:f>Sheet1!$G$2:$G$6</c:f>
              <c:numCache>
                <c:formatCode>General</c:formatCode>
                <c:ptCount val="5"/>
                <c:pt idx="0" formatCode="0%">
                  <c:v>0.03</c:v>
                </c:pt>
                <c:pt idx="2" formatCode="0%">
                  <c:v>0.03</c:v>
                </c:pt>
                <c:pt idx="3" formatCode="0%">
                  <c:v>0.01</c:v>
                </c:pt>
                <c:pt idx="4" formatCode="0%">
                  <c:v>0.04</c:v>
                </c:pt>
              </c:numCache>
            </c:numRef>
          </c:val>
          <c:extLst>
            <c:ext xmlns:c16="http://schemas.microsoft.com/office/drawing/2014/chart" uri="{C3380CC4-5D6E-409C-BE32-E72D297353CC}">
              <c16:uniqueId val="{00000009-874A-4F71-80F2-0882720F2658}"/>
            </c:ext>
          </c:extLst>
        </c:ser>
        <c:dLbls>
          <c:showLegendKey val="0"/>
          <c:showVal val="0"/>
          <c:showCatName val="0"/>
          <c:showSerName val="0"/>
          <c:showPercent val="0"/>
          <c:showBubbleSize val="0"/>
        </c:dLbls>
        <c:gapWidth val="219"/>
        <c:overlap val="100"/>
        <c:axId val="465232280"/>
        <c:axId val="465231888"/>
      </c:barChart>
      <c:catAx>
        <c:axId val="465232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5231888"/>
        <c:crosses val="autoZero"/>
        <c:auto val="1"/>
        <c:lblAlgn val="ctr"/>
        <c:lblOffset val="100"/>
        <c:noMultiLvlLbl val="0"/>
      </c:catAx>
      <c:valAx>
        <c:axId val="46523188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5232280"/>
        <c:crosses val="autoZero"/>
        <c:crossBetween val="between"/>
        <c:majorUnit val="0.2"/>
      </c:valAx>
      <c:spPr>
        <a:noFill/>
        <a:ln>
          <a:noFill/>
        </a:ln>
        <a:effectLst/>
      </c:spPr>
    </c:plotArea>
    <c:legend>
      <c:legendPos val="b"/>
      <c:layout>
        <c:manualLayout>
          <c:xMode val="edge"/>
          <c:yMode val="edge"/>
          <c:x val="3.4377065448471827E-2"/>
          <c:y val="0.86932999921245391"/>
          <c:w val="0.94215496771545149"/>
          <c:h val="8.703771912242624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baseline="0" dirty="0"/>
              <a:t>Current assessment of survival</a:t>
            </a:r>
            <a:endParaRPr lang="en-US" sz="1800" b="1" dirty="0"/>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6098300753776882E-2"/>
          <c:y val="0.11221751679293998"/>
          <c:w val="0.90746049403173656"/>
          <c:h val="0.77365293250269718"/>
        </c:manualLayout>
      </c:layout>
      <c:barChart>
        <c:barDir val="bar"/>
        <c:grouping val="clustered"/>
        <c:varyColors val="0"/>
        <c:ser>
          <c:idx val="0"/>
          <c:order val="0"/>
          <c:tx>
            <c:strRef>
              <c:f>Sheet1!$B$1</c:f>
              <c:strCache>
                <c:ptCount val="1"/>
                <c:pt idx="0">
                  <c:v>GSW</c:v>
                </c:pt>
              </c:strCache>
            </c:strRef>
          </c:tx>
          <c:spPr>
            <a:solidFill>
              <a:schemeClr val="accent1"/>
            </a:solidFill>
            <a:ln>
              <a:noFill/>
            </a:ln>
            <a:effectLst/>
          </c:spPr>
          <c:invertIfNegative val="0"/>
          <c:dLbls>
            <c:dLbl>
              <c:idx val="0"/>
              <c:layout>
                <c:manualLayout>
                  <c:x val="1.4946550194987751E-3"/>
                  <c:y val="-1.76091888727269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165-4261-941B-BC175830BA60}"/>
                </c:ext>
              </c:extLst>
            </c:dLbl>
            <c:dLbl>
              <c:idx val="1"/>
              <c:layout>
                <c:manualLayout>
                  <c:x val="-1.4946550194987751E-3"/>
                  <c:y val="-2.641110876642871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165-4261-941B-BC175830BA60}"/>
                </c:ext>
              </c:extLst>
            </c:dLbl>
            <c:dLbl>
              <c:idx val="2"/>
              <c:layout>
                <c:manualLayout>
                  <c:x val="-5.7355867414912868E-3"/>
                  <c:y val="1.07046186787325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165-4261-941B-BC175830BA60}"/>
                </c:ext>
              </c:extLst>
            </c:dLbl>
            <c:dLbl>
              <c:idx val="3"/>
              <c:layout>
                <c:manualLayout>
                  <c:x val="-4.1194609813001281E-3"/>
                  <c:y val="-3.49392996737736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165-4261-941B-BC175830BA60}"/>
                </c:ext>
              </c:extLst>
            </c:dLbl>
            <c:dLbl>
              <c:idx val="4"/>
              <c:layout>
                <c:manualLayout>
                  <c:x val="-6.9872543520459029E-3"/>
                  <c:y val="-1.320560341780242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165-4261-941B-BC175830BA60}"/>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Winter 2023 (up to 31st March 2023)</c:v>
                </c:pt>
                <c:pt idx="1">
                  <c:v>Spring 2023 (up to 1st May 2023)</c:v>
                </c:pt>
                <c:pt idx="2">
                  <c:v>Summer 2023 (up to 31st August 2023)</c:v>
                </c:pt>
                <c:pt idx="3">
                  <c:v>Beyond Summer 2023</c:v>
                </c:pt>
                <c:pt idx="4">
                  <c:v>Don't know/unsure</c:v>
                </c:pt>
              </c:strCache>
            </c:strRef>
          </c:cat>
          <c:val>
            <c:numRef>
              <c:f>Sheet1!$B$2:$B$6</c:f>
              <c:numCache>
                <c:formatCode>0%</c:formatCode>
                <c:ptCount val="5"/>
                <c:pt idx="0">
                  <c:v>7.0000000000000007E-2</c:v>
                </c:pt>
                <c:pt idx="1">
                  <c:v>0.06</c:v>
                </c:pt>
                <c:pt idx="2">
                  <c:v>0.12</c:v>
                </c:pt>
                <c:pt idx="3">
                  <c:v>0.41</c:v>
                </c:pt>
                <c:pt idx="4">
                  <c:v>0.33</c:v>
                </c:pt>
              </c:numCache>
            </c:numRef>
          </c:val>
          <c:extLst>
            <c:ext xmlns:c16="http://schemas.microsoft.com/office/drawing/2014/chart" uri="{C3380CC4-5D6E-409C-BE32-E72D297353CC}">
              <c16:uniqueId val="{00000005-1165-4261-941B-BC175830BA60}"/>
            </c:ext>
          </c:extLst>
        </c:ser>
        <c:dLbls>
          <c:showLegendKey val="0"/>
          <c:showVal val="0"/>
          <c:showCatName val="0"/>
          <c:showSerName val="0"/>
          <c:showPercent val="0"/>
          <c:showBubbleSize val="0"/>
        </c:dLbls>
        <c:gapWidth val="219"/>
        <c:axId val="569610728"/>
        <c:axId val="569610336"/>
      </c:barChart>
      <c:catAx>
        <c:axId val="5696107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9610336"/>
        <c:crosses val="autoZero"/>
        <c:auto val="1"/>
        <c:lblAlgn val="ctr"/>
        <c:lblOffset val="100"/>
        <c:noMultiLvlLbl val="0"/>
      </c:catAx>
      <c:valAx>
        <c:axId val="569610336"/>
        <c:scaling>
          <c:orientation val="minMax"/>
          <c:max val="0.5"/>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9610728"/>
        <c:crosses val="autoZero"/>
        <c:crossBetween val="between"/>
        <c:majorUnit val="0.1"/>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baseline="0" dirty="0"/>
              <a:t>Importance of a national domestic marketing campaign </a:t>
            </a:r>
            <a:endParaRPr lang="en-US" sz="1800" b="1" dirty="0"/>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6098300753776882E-2"/>
          <c:y val="0.12026454056036853"/>
          <c:w val="0.90746049403173656"/>
          <c:h val="0.62106494717699934"/>
        </c:manualLayout>
      </c:layout>
      <c:barChart>
        <c:barDir val="col"/>
        <c:grouping val="stacked"/>
        <c:varyColors val="0"/>
        <c:ser>
          <c:idx val="0"/>
          <c:order val="0"/>
          <c:tx>
            <c:strRef>
              <c:f>Sheet1!$B$1</c:f>
              <c:strCache>
                <c:ptCount val="1"/>
                <c:pt idx="0">
                  <c:v>Very important</c:v>
                </c:pt>
              </c:strCache>
            </c:strRef>
          </c:tx>
          <c:spPr>
            <a:solidFill>
              <a:schemeClr val="accent1"/>
            </a:solidFill>
            <a:ln>
              <a:noFill/>
            </a:ln>
            <a:effectLst/>
          </c:spPr>
          <c:invertIfNegative val="0"/>
          <c:dLbls>
            <c:dLbl>
              <c:idx val="0"/>
              <c:layout>
                <c:manualLayout>
                  <c:x val="1.4946550194987751E-3"/>
                  <c:y val="-1.76091888727269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FBD-4457-B24A-877F60351FCA}"/>
                </c:ext>
              </c:extLst>
            </c:dLbl>
            <c:dLbl>
              <c:idx val="1"/>
              <c:layout>
                <c:manualLayout>
                  <c:x val="-1.4946550194987751E-3"/>
                  <c:y val="-2.641110876642871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FBD-4457-B24A-877F60351FCA}"/>
                </c:ext>
              </c:extLst>
            </c:dLbl>
            <c:dLbl>
              <c:idx val="2"/>
              <c:layout>
                <c:manualLayout>
                  <c:x val="0"/>
                  <c:y val="-1.320689165454554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FBD-4457-B24A-877F60351FCA}"/>
                </c:ext>
              </c:extLst>
            </c:dLbl>
            <c:dLbl>
              <c:idx val="3"/>
              <c:layout>
                <c:manualLayout>
                  <c:x val="4.483965058496216E-3"/>
                  <c:y val="-1.15106966996412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FBD-4457-B24A-877F60351FCA}"/>
                </c:ext>
              </c:extLst>
            </c:dLbl>
            <c:dLbl>
              <c:idx val="4"/>
              <c:layout>
                <c:manualLayout>
                  <c:x val="4.483965058496216E-3"/>
                  <c:y val="-1.320689165454554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FBD-4457-B24A-877F60351FCA}"/>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c:v>
                </c:pt>
                <c:pt idx="2">
                  <c:v>Devon</c:v>
                </c:pt>
                <c:pt idx="3">
                  <c:v>Dorset</c:v>
                </c:pt>
                <c:pt idx="4">
                  <c:v>Somerset (excl. NS)</c:v>
                </c:pt>
              </c:strCache>
            </c:strRef>
          </c:cat>
          <c:val>
            <c:numRef>
              <c:f>Sheet1!$B$2:$B$6</c:f>
              <c:numCache>
                <c:formatCode>0%</c:formatCode>
                <c:ptCount val="5"/>
                <c:pt idx="0">
                  <c:v>0.35</c:v>
                </c:pt>
                <c:pt idx="1">
                  <c:v>0.39</c:v>
                </c:pt>
                <c:pt idx="2">
                  <c:v>0.33</c:v>
                </c:pt>
                <c:pt idx="3">
                  <c:v>0.36</c:v>
                </c:pt>
                <c:pt idx="4">
                  <c:v>0.31</c:v>
                </c:pt>
              </c:numCache>
            </c:numRef>
          </c:val>
          <c:extLst>
            <c:ext xmlns:c16="http://schemas.microsoft.com/office/drawing/2014/chart" uri="{C3380CC4-5D6E-409C-BE32-E72D297353CC}">
              <c16:uniqueId val="{00000005-AFBD-4457-B24A-877F60351FCA}"/>
            </c:ext>
          </c:extLst>
        </c:ser>
        <c:ser>
          <c:idx val="1"/>
          <c:order val="1"/>
          <c:tx>
            <c:strRef>
              <c:f>Sheet1!$C$1</c:f>
              <c:strCache>
                <c:ptCount val="1"/>
                <c:pt idx="0">
                  <c:v>Important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c:v>
                </c:pt>
                <c:pt idx="2">
                  <c:v>Devon</c:v>
                </c:pt>
                <c:pt idx="3">
                  <c:v>Dorset</c:v>
                </c:pt>
                <c:pt idx="4">
                  <c:v>Somerset (excl. NS)</c:v>
                </c:pt>
              </c:strCache>
            </c:strRef>
          </c:cat>
          <c:val>
            <c:numRef>
              <c:f>Sheet1!$C$2:$C$6</c:f>
              <c:numCache>
                <c:formatCode>0%</c:formatCode>
                <c:ptCount val="5"/>
                <c:pt idx="0">
                  <c:v>0.26</c:v>
                </c:pt>
                <c:pt idx="1">
                  <c:v>0.28000000000000003</c:v>
                </c:pt>
                <c:pt idx="2">
                  <c:v>0.28000000000000003</c:v>
                </c:pt>
                <c:pt idx="3">
                  <c:v>0.14000000000000001</c:v>
                </c:pt>
                <c:pt idx="4">
                  <c:v>0.31</c:v>
                </c:pt>
              </c:numCache>
            </c:numRef>
          </c:val>
          <c:extLst>
            <c:ext xmlns:c16="http://schemas.microsoft.com/office/drawing/2014/chart" uri="{C3380CC4-5D6E-409C-BE32-E72D297353CC}">
              <c16:uniqueId val="{00000006-AFBD-4457-B24A-877F60351FCA}"/>
            </c:ext>
          </c:extLst>
        </c:ser>
        <c:ser>
          <c:idx val="2"/>
          <c:order val="2"/>
          <c:tx>
            <c:strRef>
              <c:f>Sheet1!$D$1</c:f>
              <c:strCache>
                <c:ptCount val="1"/>
                <c:pt idx="0">
                  <c:v>Neither important nor unimportant</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c:v>
                </c:pt>
                <c:pt idx="2">
                  <c:v>Devon</c:v>
                </c:pt>
                <c:pt idx="3">
                  <c:v>Dorset</c:v>
                </c:pt>
                <c:pt idx="4">
                  <c:v>Somerset (excl. NS)</c:v>
                </c:pt>
              </c:strCache>
            </c:strRef>
          </c:cat>
          <c:val>
            <c:numRef>
              <c:f>Sheet1!$D$2:$D$6</c:f>
              <c:numCache>
                <c:formatCode>0%</c:formatCode>
                <c:ptCount val="5"/>
                <c:pt idx="0">
                  <c:v>0.17</c:v>
                </c:pt>
                <c:pt idx="1">
                  <c:v>0.15</c:v>
                </c:pt>
                <c:pt idx="2">
                  <c:v>0.16</c:v>
                </c:pt>
                <c:pt idx="3">
                  <c:v>0.19</c:v>
                </c:pt>
                <c:pt idx="4">
                  <c:v>0.23</c:v>
                </c:pt>
              </c:numCache>
            </c:numRef>
          </c:val>
          <c:extLst>
            <c:ext xmlns:c16="http://schemas.microsoft.com/office/drawing/2014/chart" uri="{C3380CC4-5D6E-409C-BE32-E72D297353CC}">
              <c16:uniqueId val="{00000007-AFBD-4457-B24A-877F60351FCA}"/>
            </c:ext>
          </c:extLst>
        </c:ser>
        <c:ser>
          <c:idx val="3"/>
          <c:order val="3"/>
          <c:tx>
            <c:strRef>
              <c:f>Sheet1!$E$1</c:f>
              <c:strCache>
                <c:ptCount val="1"/>
                <c:pt idx="0">
                  <c:v>Not very important</c:v>
                </c:pt>
              </c:strCache>
            </c:strRef>
          </c:tx>
          <c:spPr>
            <a:solidFill>
              <a:schemeClr val="accent4"/>
            </a:solidFill>
            <a:ln>
              <a:noFill/>
            </a:ln>
            <a:effectLst/>
          </c:spPr>
          <c:invertIfNegative val="0"/>
          <c:dLbls>
            <c:dLbl>
              <c:idx val="4"/>
              <c:layout>
                <c:manualLayout>
                  <c:x val="-4.4839650584963253E-3"/>
                  <c:y val="-9.134489169876323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FBD-4457-B24A-877F60351FCA}"/>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c:v>
                </c:pt>
                <c:pt idx="2">
                  <c:v>Devon</c:v>
                </c:pt>
                <c:pt idx="3">
                  <c:v>Dorset</c:v>
                </c:pt>
                <c:pt idx="4">
                  <c:v>Somerset (excl. NS)</c:v>
                </c:pt>
              </c:strCache>
            </c:strRef>
          </c:cat>
          <c:val>
            <c:numRef>
              <c:f>Sheet1!$E$2:$E$6</c:f>
              <c:numCache>
                <c:formatCode>0%</c:formatCode>
                <c:ptCount val="5"/>
                <c:pt idx="0">
                  <c:v>7.0000000000000007E-2</c:v>
                </c:pt>
                <c:pt idx="1">
                  <c:v>0.06</c:v>
                </c:pt>
                <c:pt idx="2">
                  <c:v>7.0000000000000007E-2</c:v>
                </c:pt>
                <c:pt idx="3">
                  <c:v>0.1</c:v>
                </c:pt>
                <c:pt idx="4">
                  <c:v>0.08</c:v>
                </c:pt>
              </c:numCache>
            </c:numRef>
          </c:val>
          <c:extLst>
            <c:ext xmlns:c16="http://schemas.microsoft.com/office/drawing/2014/chart" uri="{C3380CC4-5D6E-409C-BE32-E72D297353CC}">
              <c16:uniqueId val="{00000009-AFBD-4457-B24A-877F60351FCA}"/>
            </c:ext>
          </c:extLst>
        </c:ser>
        <c:ser>
          <c:idx val="4"/>
          <c:order val="4"/>
          <c:tx>
            <c:strRef>
              <c:f>Sheet1!$F$1</c:f>
              <c:strCache>
                <c:ptCount val="1"/>
                <c:pt idx="0">
                  <c:v>Not important at all</c:v>
                </c:pt>
              </c:strCache>
            </c:strRef>
          </c:tx>
          <c:spPr>
            <a:solidFill>
              <a:schemeClr val="accent5"/>
            </a:solidFill>
            <a:ln>
              <a:noFill/>
            </a:ln>
            <a:effectLst/>
          </c:spPr>
          <c:invertIfNegative val="0"/>
          <c:dLbls>
            <c:dLbl>
              <c:idx val="1"/>
              <c:layout>
                <c:manualLayout>
                  <c:x val="4.4839650584962707E-3"/>
                  <c:y val="3.044829723292080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FBD-4457-B24A-877F60351FCA}"/>
                </c:ext>
              </c:extLst>
            </c:dLbl>
            <c:dLbl>
              <c:idx val="4"/>
              <c:layout>
                <c:manualLayout>
                  <c:x val="5.3807580701955904E-2"/>
                  <c:y val="-1.82689783397526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FBD-4457-B24A-877F60351FCA}"/>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c:v>
                </c:pt>
                <c:pt idx="2">
                  <c:v>Devon</c:v>
                </c:pt>
                <c:pt idx="3">
                  <c:v>Dorset</c:v>
                </c:pt>
                <c:pt idx="4">
                  <c:v>Somerset (excl. NS)</c:v>
                </c:pt>
              </c:strCache>
            </c:strRef>
          </c:cat>
          <c:val>
            <c:numRef>
              <c:f>Sheet1!$F$2:$F$6</c:f>
              <c:numCache>
                <c:formatCode>0%</c:formatCode>
                <c:ptCount val="5"/>
                <c:pt idx="0">
                  <c:v>7.0000000000000007E-2</c:v>
                </c:pt>
                <c:pt idx="1">
                  <c:v>0.06</c:v>
                </c:pt>
                <c:pt idx="2">
                  <c:v>7.0000000000000007E-2</c:v>
                </c:pt>
                <c:pt idx="3">
                  <c:v>0.09</c:v>
                </c:pt>
              </c:numCache>
            </c:numRef>
          </c:val>
          <c:extLst>
            <c:ext xmlns:c16="http://schemas.microsoft.com/office/drawing/2014/chart" uri="{C3380CC4-5D6E-409C-BE32-E72D297353CC}">
              <c16:uniqueId val="{0000000C-AFBD-4457-B24A-877F60351FCA}"/>
            </c:ext>
          </c:extLst>
        </c:ser>
        <c:ser>
          <c:idx val="5"/>
          <c:order val="5"/>
          <c:tx>
            <c:strRef>
              <c:f>Sheet1!$G$1</c:f>
              <c:strCache>
                <c:ptCount val="1"/>
                <c:pt idx="0">
                  <c:v>Don't know/unsure</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GSW</c:v>
                </c:pt>
                <c:pt idx="1">
                  <c:v>Cornwall</c:v>
                </c:pt>
                <c:pt idx="2">
                  <c:v>Devon</c:v>
                </c:pt>
                <c:pt idx="3">
                  <c:v>Dorset</c:v>
                </c:pt>
                <c:pt idx="4">
                  <c:v>Somerset (excl. NS)</c:v>
                </c:pt>
              </c:strCache>
            </c:strRef>
          </c:cat>
          <c:val>
            <c:numRef>
              <c:f>Sheet1!$G$2:$G$6</c:f>
              <c:numCache>
                <c:formatCode>0%</c:formatCode>
                <c:ptCount val="5"/>
                <c:pt idx="0">
                  <c:v>0.09</c:v>
                </c:pt>
                <c:pt idx="1">
                  <c:v>0.06</c:v>
                </c:pt>
                <c:pt idx="2">
                  <c:v>0.09</c:v>
                </c:pt>
                <c:pt idx="3">
                  <c:v>0.1</c:v>
                </c:pt>
                <c:pt idx="4">
                  <c:v>0.08</c:v>
                </c:pt>
              </c:numCache>
            </c:numRef>
          </c:val>
          <c:extLst>
            <c:ext xmlns:c16="http://schemas.microsoft.com/office/drawing/2014/chart" uri="{C3380CC4-5D6E-409C-BE32-E72D297353CC}">
              <c16:uniqueId val="{0000000D-AFBD-4457-B24A-877F60351FCA}"/>
            </c:ext>
          </c:extLst>
        </c:ser>
        <c:dLbls>
          <c:showLegendKey val="0"/>
          <c:showVal val="0"/>
          <c:showCatName val="0"/>
          <c:showSerName val="0"/>
          <c:showPercent val="0"/>
          <c:showBubbleSize val="0"/>
        </c:dLbls>
        <c:gapWidth val="219"/>
        <c:overlap val="100"/>
        <c:axId val="465242864"/>
        <c:axId val="465233064"/>
      </c:barChart>
      <c:catAx>
        <c:axId val="465242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5233064"/>
        <c:crosses val="autoZero"/>
        <c:auto val="1"/>
        <c:lblAlgn val="ctr"/>
        <c:lblOffset val="100"/>
        <c:noMultiLvlLbl val="0"/>
      </c:catAx>
      <c:valAx>
        <c:axId val="46523306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5242864"/>
        <c:crosses val="autoZero"/>
        <c:crossBetween val="between"/>
        <c:majorUnit val="0.2"/>
      </c:valAx>
      <c:spPr>
        <a:noFill/>
        <a:ln>
          <a:noFill/>
        </a:ln>
        <a:effectLst/>
      </c:spPr>
    </c:plotArea>
    <c:legend>
      <c:legendPos val="b"/>
      <c:layout>
        <c:manualLayout>
          <c:xMode val="edge"/>
          <c:yMode val="edge"/>
          <c:x val="0.21821963284682117"/>
          <c:y val="0.84210831682052645"/>
          <c:w val="0.6367079740669116"/>
          <c:h val="0.1551700113159899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3169920" cy="480060"/>
          </a:xfrm>
          <a:prstGeom prst="rect">
            <a:avLst/>
          </a:prstGeom>
        </p:spPr>
        <p:txBody>
          <a:bodyPr vert="horz" lIns="101628" tIns="50815" rIns="101628" bIns="50815" rtlCol="0"/>
          <a:lstStyle>
            <a:lvl1pPr algn="l">
              <a:defRPr sz="1300"/>
            </a:lvl1pPr>
          </a:lstStyle>
          <a:p>
            <a:endParaRPr lang="en-GB" dirty="0"/>
          </a:p>
        </p:txBody>
      </p:sp>
      <p:sp>
        <p:nvSpPr>
          <p:cNvPr id="3" name="Date Placeholder 2"/>
          <p:cNvSpPr>
            <a:spLocks noGrp="1"/>
          </p:cNvSpPr>
          <p:nvPr>
            <p:ph type="dt" idx="1"/>
          </p:nvPr>
        </p:nvSpPr>
        <p:spPr>
          <a:xfrm>
            <a:off x="4143590" y="3"/>
            <a:ext cx="3169920" cy="480060"/>
          </a:xfrm>
          <a:prstGeom prst="rect">
            <a:avLst/>
          </a:prstGeom>
        </p:spPr>
        <p:txBody>
          <a:bodyPr vert="horz" lIns="101628" tIns="50815" rIns="101628" bIns="50815" rtlCol="0"/>
          <a:lstStyle>
            <a:lvl1pPr algn="r">
              <a:defRPr sz="1300"/>
            </a:lvl1pPr>
          </a:lstStyle>
          <a:p>
            <a:fld id="{DBE774DB-CB9F-496E-BE3A-0F7DC0D535FC}" type="datetimeFigureOut">
              <a:rPr lang="en-GB" smtClean="0"/>
              <a:t>04/04/2023</a:t>
            </a:fld>
            <a:endParaRPr lang="en-GB" dirty="0"/>
          </a:p>
        </p:txBody>
      </p:sp>
      <p:sp>
        <p:nvSpPr>
          <p:cNvPr id="4" name="Slide Image Placeholder 3"/>
          <p:cNvSpPr>
            <a:spLocks noGrp="1" noRot="1" noChangeAspect="1"/>
          </p:cNvSpPr>
          <p:nvPr>
            <p:ph type="sldImg" idx="2"/>
          </p:nvPr>
        </p:nvSpPr>
        <p:spPr>
          <a:xfrm>
            <a:off x="1258888" y="720725"/>
            <a:ext cx="4797425" cy="3598863"/>
          </a:xfrm>
          <a:prstGeom prst="rect">
            <a:avLst/>
          </a:prstGeom>
          <a:noFill/>
          <a:ln w="12700">
            <a:solidFill>
              <a:prstClr val="black"/>
            </a:solidFill>
          </a:ln>
        </p:spPr>
        <p:txBody>
          <a:bodyPr vert="horz" lIns="101628" tIns="50815" rIns="101628" bIns="50815" rtlCol="0" anchor="ctr"/>
          <a:lstStyle/>
          <a:p>
            <a:endParaRPr lang="en-GB" dirty="0"/>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101628" tIns="50815" rIns="101628" bIns="508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2" y="9119476"/>
            <a:ext cx="3169920" cy="480060"/>
          </a:xfrm>
          <a:prstGeom prst="rect">
            <a:avLst/>
          </a:prstGeom>
        </p:spPr>
        <p:txBody>
          <a:bodyPr vert="horz" lIns="101628" tIns="50815" rIns="101628" bIns="50815" rtlCol="0" anchor="b"/>
          <a:lstStyle>
            <a:lvl1pPr algn="l">
              <a:defRPr sz="1300"/>
            </a:lvl1pPr>
          </a:lstStyle>
          <a:p>
            <a:endParaRPr lang="en-GB" dirty="0"/>
          </a:p>
        </p:txBody>
      </p:sp>
      <p:sp>
        <p:nvSpPr>
          <p:cNvPr id="7" name="Slide Number Placeholder 6"/>
          <p:cNvSpPr>
            <a:spLocks noGrp="1"/>
          </p:cNvSpPr>
          <p:nvPr>
            <p:ph type="sldNum" sz="quarter" idx="5"/>
          </p:nvPr>
        </p:nvSpPr>
        <p:spPr>
          <a:xfrm>
            <a:off x="4143590" y="9119476"/>
            <a:ext cx="3169920" cy="480060"/>
          </a:xfrm>
          <a:prstGeom prst="rect">
            <a:avLst/>
          </a:prstGeom>
        </p:spPr>
        <p:txBody>
          <a:bodyPr vert="horz" lIns="101628" tIns="50815" rIns="101628" bIns="50815" rtlCol="0" anchor="b"/>
          <a:lstStyle>
            <a:lvl1pPr algn="r">
              <a:defRPr sz="1300"/>
            </a:lvl1pPr>
          </a:lstStyle>
          <a:p>
            <a:fld id="{15C266CF-5E38-43B4-964B-A51E8DED6EBD}" type="slidenum">
              <a:rPr lang="en-GB" smtClean="0"/>
              <a:t>‹#›</a:t>
            </a:fld>
            <a:endParaRPr lang="en-GB" dirty="0"/>
          </a:p>
        </p:txBody>
      </p:sp>
    </p:spTree>
    <p:extLst>
      <p:ext uri="{BB962C8B-B14F-4D97-AF65-F5344CB8AC3E}">
        <p14:creationId xmlns:p14="http://schemas.microsoft.com/office/powerpoint/2010/main" val="1816663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1</a:t>
            </a:fld>
            <a:endParaRPr lang="en-GB" dirty="0"/>
          </a:p>
        </p:txBody>
      </p:sp>
    </p:spTree>
    <p:extLst>
      <p:ext uri="{BB962C8B-B14F-4D97-AF65-F5344CB8AC3E}">
        <p14:creationId xmlns:p14="http://schemas.microsoft.com/office/powerpoint/2010/main" val="24855125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10</a:t>
            </a:fld>
            <a:endParaRPr lang="en-GB" dirty="0"/>
          </a:p>
        </p:txBody>
      </p:sp>
    </p:spTree>
    <p:extLst>
      <p:ext uri="{BB962C8B-B14F-4D97-AF65-F5344CB8AC3E}">
        <p14:creationId xmlns:p14="http://schemas.microsoft.com/office/powerpoint/2010/main" val="222391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11</a:t>
            </a:fld>
            <a:endParaRPr lang="en-GB" dirty="0"/>
          </a:p>
        </p:txBody>
      </p:sp>
    </p:spTree>
    <p:extLst>
      <p:ext uri="{BB962C8B-B14F-4D97-AF65-F5344CB8AC3E}">
        <p14:creationId xmlns:p14="http://schemas.microsoft.com/office/powerpoint/2010/main" val="3540632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12</a:t>
            </a:fld>
            <a:endParaRPr lang="en-GB" dirty="0"/>
          </a:p>
        </p:txBody>
      </p:sp>
    </p:spTree>
    <p:extLst>
      <p:ext uri="{BB962C8B-B14F-4D97-AF65-F5344CB8AC3E}">
        <p14:creationId xmlns:p14="http://schemas.microsoft.com/office/powerpoint/2010/main" val="26300808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13</a:t>
            </a:fld>
            <a:endParaRPr lang="en-GB" dirty="0"/>
          </a:p>
        </p:txBody>
      </p:sp>
    </p:spTree>
    <p:extLst>
      <p:ext uri="{BB962C8B-B14F-4D97-AF65-F5344CB8AC3E}">
        <p14:creationId xmlns:p14="http://schemas.microsoft.com/office/powerpoint/2010/main" val="1834928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14</a:t>
            </a:fld>
            <a:endParaRPr lang="en-GB" dirty="0"/>
          </a:p>
        </p:txBody>
      </p:sp>
    </p:spTree>
    <p:extLst>
      <p:ext uri="{BB962C8B-B14F-4D97-AF65-F5344CB8AC3E}">
        <p14:creationId xmlns:p14="http://schemas.microsoft.com/office/powerpoint/2010/main" val="5790046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15</a:t>
            </a:fld>
            <a:endParaRPr lang="en-GB" dirty="0"/>
          </a:p>
        </p:txBody>
      </p:sp>
    </p:spTree>
    <p:extLst>
      <p:ext uri="{BB962C8B-B14F-4D97-AF65-F5344CB8AC3E}">
        <p14:creationId xmlns:p14="http://schemas.microsoft.com/office/powerpoint/2010/main" val="41622837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16</a:t>
            </a:fld>
            <a:endParaRPr lang="en-GB" dirty="0"/>
          </a:p>
        </p:txBody>
      </p:sp>
    </p:spTree>
    <p:extLst>
      <p:ext uri="{BB962C8B-B14F-4D97-AF65-F5344CB8AC3E}">
        <p14:creationId xmlns:p14="http://schemas.microsoft.com/office/powerpoint/2010/main" val="3270039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17</a:t>
            </a:fld>
            <a:endParaRPr lang="en-GB" dirty="0"/>
          </a:p>
        </p:txBody>
      </p:sp>
    </p:spTree>
    <p:extLst>
      <p:ext uri="{BB962C8B-B14F-4D97-AF65-F5344CB8AC3E}">
        <p14:creationId xmlns:p14="http://schemas.microsoft.com/office/powerpoint/2010/main" val="151614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18</a:t>
            </a:fld>
            <a:endParaRPr lang="en-GB" dirty="0"/>
          </a:p>
        </p:txBody>
      </p:sp>
    </p:spTree>
    <p:extLst>
      <p:ext uri="{BB962C8B-B14F-4D97-AF65-F5344CB8AC3E}">
        <p14:creationId xmlns:p14="http://schemas.microsoft.com/office/powerpoint/2010/main" val="1182335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19</a:t>
            </a:fld>
            <a:endParaRPr lang="en-GB" dirty="0"/>
          </a:p>
        </p:txBody>
      </p:sp>
    </p:spTree>
    <p:extLst>
      <p:ext uri="{BB962C8B-B14F-4D97-AF65-F5344CB8AC3E}">
        <p14:creationId xmlns:p14="http://schemas.microsoft.com/office/powerpoint/2010/main" val="243166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2</a:t>
            </a:fld>
            <a:endParaRPr lang="en-GB" dirty="0"/>
          </a:p>
        </p:txBody>
      </p:sp>
    </p:spTree>
    <p:extLst>
      <p:ext uri="{BB962C8B-B14F-4D97-AF65-F5344CB8AC3E}">
        <p14:creationId xmlns:p14="http://schemas.microsoft.com/office/powerpoint/2010/main" val="9427596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20</a:t>
            </a:fld>
            <a:endParaRPr lang="en-GB" dirty="0"/>
          </a:p>
        </p:txBody>
      </p:sp>
    </p:spTree>
    <p:extLst>
      <p:ext uri="{BB962C8B-B14F-4D97-AF65-F5344CB8AC3E}">
        <p14:creationId xmlns:p14="http://schemas.microsoft.com/office/powerpoint/2010/main" val="31032708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21</a:t>
            </a:fld>
            <a:endParaRPr lang="en-GB" dirty="0"/>
          </a:p>
        </p:txBody>
      </p:sp>
    </p:spTree>
    <p:extLst>
      <p:ext uri="{BB962C8B-B14F-4D97-AF65-F5344CB8AC3E}">
        <p14:creationId xmlns:p14="http://schemas.microsoft.com/office/powerpoint/2010/main" val="36436381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22</a:t>
            </a:fld>
            <a:endParaRPr lang="en-GB" dirty="0"/>
          </a:p>
        </p:txBody>
      </p:sp>
    </p:spTree>
    <p:extLst>
      <p:ext uri="{BB962C8B-B14F-4D97-AF65-F5344CB8AC3E}">
        <p14:creationId xmlns:p14="http://schemas.microsoft.com/office/powerpoint/2010/main" val="22992561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23</a:t>
            </a:fld>
            <a:endParaRPr lang="en-GB" dirty="0"/>
          </a:p>
        </p:txBody>
      </p:sp>
    </p:spTree>
    <p:extLst>
      <p:ext uri="{BB962C8B-B14F-4D97-AF65-F5344CB8AC3E}">
        <p14:creationId xmlns:p14="http://schemas.microsoft.com/office/powerpoint/2010/main" val="40759822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24</a:t>
            </a:fld>
            <a:endParaRPr lang="en-GB" dirty="0"/>
          </a:p>
        </p:txBody>
      </p:sp>
    </p:spTree>
    <p:extLst>
      <p:ext uri="{BB962C8B-B14F-4D97-AF65-F5344CB8AC3E}">
        <p14:creationId xmlns:p14="http://schemas.microsoft.com/office/powerpoint/2010/main" val="30098936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25</a:t>
            </a:fld>
            <a:endParaRPr lang="en-GB" dirty="0"/>
          </a:p>
        </p:txBody>
      </p:sp>
    </p:spTree>
    <p:extLst>
      <p:ext uri="{BB962C8B-B14F-4D97-AF65-F5344CB8AC3E}">
        <p14:creationId xmlns:p14="http://schemas.microsoft.com/office/powerpoint/2010/main" val="37484869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26</a:t>
            </a:fld>
            <a:endParaRPr lang="en-GB" dirty="0"/>
          </a:p>
        </p:txBody>
      </p:sp>
    </p:spTree>
    <p:extLst>
      <p:ext uri="{BB962C8B-B14F-4D97-AF65-F5344CB8AC3E}">
        <p14:creationId xmlns:p14="http://schemas.microsoft.com/office/powerpoint/2010/main" val="27586452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27</a:t>
            </a:fld>
            <a:endParaRPr lang="en-GB" dirty="0"/>
          </a:p>
        </p:txBody>
      </p:sp>
    </p:spTree>
    <p:extLst>
      <p:ext uri="{BB962C8B-B14F-4D97-AF65-F5344CB8AC3E}">
        <p14:creationId xmlns:p14="http://schemas.microsoft.com/office/powerpoint/2010/main" val="35010821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28</a:t>
            </a:fld>
            <a:endParaRPr lang="en-GB" dirty="0"/>
          </a:p>
        </p:txBody>
      </p:sp>
    </p:spTree>
    <p:extLst>
      <p:ext uri="{BB962C8B-B14F-4D97-AF65-F5344CB8AC3E}">
        <p14:creationId xmlns:p14="http://schemas.microsoft.com/office/powerpoint/2010/main" val="28046247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29</a:t>
            </a:fld>
            <a:endParaRPr lang="en-GB" dirty="0"/>
          </a:p>
        </p:txBody>
      </p:sp>
    </p:spTree>
    <p:extLst>
      <p:ext uri="{BB962C8B-B14F-4D97-AF65-F5344CB8AC3E}">
        <p14:creationId xmlns:p14="http://schemas.microsoft.com/office/powerpoint/2010/main" val="54790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3</a:t>
            </a:fld>
            <a:endParaRPr lang="en-GB" dirty="0"/>
          </a:p>
        </p:txBody>
      </p:sp>
    </p:spTree>
    <p:extLst>
      <p:ext uri="{BB962C8B-B14F-4D97-AF65-F5344CB8AC3E}">
        <p14:creationId xmlns:p14="http://schemas.microsoft.com/office/powerpoint/2010/main" val="2143893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4</a:t>
            </a:fld>
            <a:endParaRPr lang="en-GB" dirty="0"/>
          </a:p>
        </p:txBody>
      </p:sp>
    </p:spTree>
    <p:extLst>
      <p:ext uri="{BB962C8B-B14F-4D97-AF65-F5344CB8AC3E}">
        <p14:creationId xmlns:p14="http://schemas.microsoft.com/office/powerpoint/2010/main" val="3161484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5</a:t>
            </a:fld>
            <a:endParaRPr lang="en-GB" dirty="0"/>
          </a:p>
        </p:txBody>
      </p:sp>
    </p:spTree>
    <p:extLst>
      <p:ext uri="{BB962C8B-B14F-4D97-AF65-F5344CB8AC3E}">
        <p14:creationId xmlns:p14="http://schemas.microsoft.com/office/powerpoint/2010/main" val="781899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6</a:t>
            </a:fld>
            <a:endParaRPr lang="en-GB" dirty="0"/>
          </a:p>
        </p:txBody>
      </p:sp>
    </p:spTree>
    <p:extLst>
      <p:ext uri="{BB962C8B-B14F-4D97-AF65-F5344CB8AC3E}">
        <p14:creationId xmlns:p14="http://schemas.microsoft.com/office/powerpoint/2010/main" val="2268101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7</a:t>
            </a:fld>
            <a:endParaRPr lang="en-GB" dirty="0"/>
          </a:p>
        </p:txBody>
      </p:sp>
    </p:spTree>
    <p:extLst>
      <p:ext uri="{BB962C8B-B14F-4D97-AF65-F5344CB8AC3E}">
        <p14:creationId xmlns:p14="http://schemas.microsoft.com/office/powerpoint/2010/main" val="180751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8</a:t>
            </a:fld>
            <a:endParaRPr lang="en-GB" dirty="0"/>
          </a:p>
        </p:txBody>
      </p:sp>
    </p:spTree>
    <p:extLst>
      <p:ext uri="{BB962C8B-B14F-4D97-AF65-F5344CB8AC3E}">
        <p14:creationId xmlns:p14="http://schemas.microsoft.com/office/powerpoint/2010/main" val="6333112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9</a:t>
            </a:fld>
            <a:endParaRPr lang="en-GB" dirty="0"/>
          </a:p>
        </p:txBody>
      </p:sp>
    </p:spTree>
    <p:extLst>
      <p:ext uri="{BB962C8B-B14F-4D97-AF65-F5344CB8AC3E}">
        <p14:creationId xmlns:p14="http://schemas.microsoft.com/office/powerpoint/2010/main" val="2628539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ED25D74-050C-4BC5-A380-1CFF4DC29F5E}" type="datetime1">
              <a:rPr lang="en-GB" smtClean="0"/>
              <a:t>04/04/2023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9499BC9-3262-48D8-BE6C-850D19DED04D}" type="slidenum">
              <a:rPr lang="en-GB" smtClean="0"/>
              <a:t>‹#›</a:t>
            </a:fld>
            <a:endParaRPr lang="en-GB" dirty="0"/>
          </a:p>
        </p:txBody>
      </p:sp>
    </p:spTree>
    <p:extLst>
      <p:ext uri="{BB962C8B-B14F-4D97-AF65-F5344CB8AC3E}">
        <p14:creationId xmlns:p14="http://schemas.microsoft.com/office/powerpoint/2010/main" val="449095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536FFD0-13F1-4177-B94B-4815C9FCCFF3}" type="datetime1">
              <a:rPr lang="en-GB" smtClean="0"/>
              <a:t>04/04/2023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9499BC9-3262-48D8-BE6C-850D19DED04D}" type="slidenum">
              <a:rPr lang="en-GB" smtClean="0"/>
              <a:t>‹#›</a:t>
            </a:fld>
            <a:endParaRPr lang="en-GB" dirty="0"/>
          </a:p>
        </p:txBody>
      </p:sp>
    </p:spTree>
    <p:extLst>
      <p:ext uri="{BB962C8B-B14F-4D97-AF65-F5344CB8AC3E}">
        <p14:creationId xmlns:p14="http://schemas.microsoft.com/office/powerpoint/2010/main" val="1177654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A9D6D0-AAAA-449F-9B94-6C06A7A78170}" type="datetime1">
              <a:rPr lang="en-GB" smtClean="0"/>
              <a:t>04/04/2023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9499BC9-3262-48D8-BE6C-850D19DED04D}" type="slidenum">
              <a:rPr lang="en-GB" smtClean="0"/>
              <a:t>‹#›</a:t>
            </a:fld>
            <a:endParaRPr lang="en-GB" dirty="0"/>
          </a:p>
        </p:txBody>
      </p:sp>
    </p:spTree>
    <p:extLst>
      <p:ext uri="{BB962C8B-B14F-4D97-AF65-F5344CB8AC3E}">
        <p14:creationId xmlns:p14="http://schemas.microsoft.com/office/powerpoint/2010/main" val="2793597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760413" y="2679700"/>
            <a:ext cx="7772400" cy="360363"/>
          </a:xfrm>
        </p:spPr>
        <p:txBody>
          <a:bodyPr/>
          <a:lstStyle>
            <a:lvl1pPr>
              <a:defRPr sz="3000">
                <a:solidFill>
                  <a:schemeClr val="bg1"/>
                </a:solidFill>
              </a:defRPr>
            </a:lvl1pPr>
          </a:lstStyle>
          <a:p>
            <a:pPr lvl="0"/>
            <a:r>
              <a:rPr lang="en-GB" noProof="0"/>
              <a:t>HEADER – ARIAL NARROW, BOLD, CAPS, 30</a:t>
            </a:r>
          </a:p>
        </p:txBody>
      </p:sp>
      <p:sp>
        <p:nvSpPr>
          <p:cNvPr id="29699" name="Rectangle 3"/>
          <p:cNvSpPr>
            <a:spLocks noGrp="1" noChangeArrowheads="1"/>
          </p:cNvSpPr>
          <p:nvPr>
            <p:ph type="subTitle" sz="quarter" idx="1"/>
          </p:nvPr>
        </p:nvSpPr>
        <p:spPr>
          <a:xfrm>
            <a:off x="755650" y="2997200"/>
            <a:ext cx="7777163" cy="1079500"/>
          </a:xfrm>
        </p:spPr>
        <p:txBody>
          <a:bodyPr/>
          <a:lstStyle>
            <a:lvl1pPr marL="0" indent="0">
              <a:buFontTx/>
              <a:buNone/>
              <a:defRPr>
                <a:solidFill>
                  <a:schemeClr val="bg1"/>
                </a:solidFill>
              </a:defRPr>
            </a:lvl1pPr>
          </a:lstStyle>
          <a:p>
            <a:pPr lvl="0"/>
            <a:r>
              <a:rPr lang="en-US" noProof="0"/>
              <a:t>SUB-HEADER - ARIAL NARROW , CAPS, SIZE 20</a:t>
            </a:r>
            <a:br>
              <a:rPr lang="en-US" noProof="0"/>
            </a:br>
            <a:r>
              <a:rPr lang="en-US" noProof="0"/>
              <a:t>DAY MONTH YEAR </a:t>
            </a:r>
          </a:p>
        </p:txBody>
      </p:sp>
    </p:spTree>
    <p:extLst>
      <p:ext uri="{BB962C8B-B14F-4D97-AF65-F5344CB8AC3E}">
        <p14:creationId xmlns:p14="http://schemas.microsoft.com/office/powerpoint/2010/main" val="31276467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728249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7286017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700213"/>
            <a:ext cx="4038600"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700213"/>
            <a:ext cx="4038600"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578538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678937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1996484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35673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19796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113B22E-AEFB-42AF-B2A1-7342885DF156}" type="datetime1">
              <a:rPr lang="en-GB" smtClean="0"/>
              <a:t>04/04/2023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9499BC9-3262-48D8-BE6C-850D19DED04D}" type="slidenum">
              <a:rPr lang="en-GB" smtClean="0"/>
              <a:t>‹#›</a:t>
            </a:fld>
            <a:endParaRPr lang="en-GB" dirty="0"/>
          </a:p>
        </p:txBody>
      </p:sp>
    </p:spTree>
    <p:extLst>
      <p:ext uri="{BB962C8B-B14F-4D97-AF65-F5344CB8AC3E}">
        <p14:creationId xmlns:p14="http://schemas.microsoft.com/office/powerpoint/2010/main" val="26790262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590777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5096105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0675" y="836613"/>
            <a:ext cx="2071688" cy="528955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0850" y="836613"/>
            <a:ext cx="6067425" cy="5289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4512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C455E1-E956-4CC9-9D90-8E33092A73DF}" type="datetime1">
              <a:rPr lang="en-GB" smtClean="0"/>
              <a:t>04/04/2023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9499BC9-3262-48D8-BE6C-850D19DED04D}" type="slidenum">
              <a:rPr lang="en-GB" smtClean="0"/>
              <a:t>‹#›</a:t>
            </a:fld>
            <a:endParaRPr lang="en-GB" dirty="0"/>
          </a:p>
        </p:txBody>
      </p:sp>
    </p:spTree>
    <p:extLst>
      <p:ext uri="{BB962C8B-B14F-4D97-AF65-F5344CB8AC3E}">
        <p14:creationId xmlns:p14="http://schemas.microsoft.com/office/powerpoint/2010/main" val="74617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EC8E999-0AF9-4B78-AB22-E4C950DA4072}" type="datetime1">
              <a:rPr lang="en-GB" smtClean="0"/>
              <a:t>04/04/2023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9499BC9-3262-48D8-BE6C-850D19DED04D}" type="slidenum">
              <a:rPr lang="en-GB" smtClean="0"/>
              <a:t>‹#›</a:t>
            </a:fld>
            <a:endParaRPr lang="en-GB" dirty="0"/>
          </a:p>
        </p:txBody>
      </p:sp>
    </p:spTree>
    <p:extLst>
      <p:ext uri="{BB962C8B-B14F-4D97-AF65-F5344CB8AC3E}">
        <p14:creationId xmlns:p14="http://schemas.microsoft.com/office/powerpoint/2010/main" val="1904860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30FBCEC-0CB5-4241-90BB-332A1904BBF4}" type="datetime1">
              <a:rPr lang="en-GB" smtClean="0"/>
              <a:t>04/04/2023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9499BC9-3262-48D8-BE6C-850D19DED04D}" type="slidenum">
              <a:rPr lang="en-GB" smtClean="0"/>
              <a:t>‹#›</a:t>
            </a:fld>
            <a:endParaRPr lang="en-GB" dirty="0"/>
          </a:p>
        </p:txBody>
      </p:sp>
    </p:spTree>
    <p:extLst>
      <p:ext uri="{BB962C8B-B14F-4D97-AF65-F5344CB8AC3E}">
        <p14:creationId xmlns:p14="http://schemas.microsoft.com/office/powerpoint/2010/main" val="2257610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AD70940-AE47-46A7-8A74-08C200DFB7CA}" type="datetime1">
              <a:rPr lang="en-GB" smtClean="0"/>
              <a:t>04/04/2023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9499BC9-3262-48D8-BE6C-850D19DED04D}" type="slidenum">
              <a:rPr lang="en-GB" smtClean="0"/>
              <a:t>‹#›</a:t>
            </a:fld>
            <a:endParaRPr lang="en-GB" dirty="0"/>
          </a:p>
        </p:txBody>
      </p:sp>
    </p:spTree>
    <p:extLst>
      <p:ext uri="{BB962C8B-B14F-4D97-AF65-F5344CB8AC3E}">
        <p14:creationId xmlns:p14="http://schemas.microsoft.com/office/powerpoint/2010/main" val="1775662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13C3AC-4E7E-4EFD-999D-F21B7419A362}" type="datetime1">
              <a:rPr lang="en-GB" smtClean="0"/>
              <a:t>04/04/2023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9499BC9-3262-48D8-BE6C-850D19DED04D}" type="slidenum">
              <a:rPr lang="en-GB" smtClean="0"/>
              <a:t>‹#›</a:t>
            </a:fld>
            <a:endParaRPr lang="en-GB" dirty="0"/>
          </a:p>
        </p:txBody>
      </p:sp>
    </p:spTree>
    <p:extLst>
      <p:ext uri="{BB962C8B-B14F-4D97-AF65-F5344CB8AC3E}">
        <p14:creationId xmlns:p14="http://schemas.microsoft.com/office/powerpoint/2010/main" val="3858340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72147EE-B0D9-4B17-9226-4626E0B20B49}" type="datetime1">
              <a:rPr lang="en-GB" smtClean="0"/>
              <a:t>04/04/2023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9499BC9-3262-48D8-BE6C-850D19DED04D}" type="slidenum">
              <a:rPr lang="en-GB" smtClean="0"/>
              <a:t>‹#›</a:t>
            </a:fld>
            <a:endParaRPr lang="en-GB" dirty="0"/>
          </a:p>
        </p:txBody>
      </p:sp>
    </p:spTree>
    <p:extLst>
      <p:ext uri="{BB962C8B-B14F-4D97-AF65-F5344CB8AC3E}">
        <p14:creationId xmlns:p14="http://schemas.microsoft.com/office/powerpoint/2010/main" val="198359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F4CDEF-62F7-4C71-958C-6DE1CE139994}" type="datetime1">
              <a:rPr lang="en-GB" smtClean="0"/>
              <a:t>04/04/2023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9499BC9-3262-48D8-BE6C-850D19DED04D}" type="slidenum">
              <a:rPr lang="en-GB" smtClean="0"/>
              <a:t>‹#›</a:t>
            </a:fld>
            <a:endParaRPr lang="en-GB" dirty="0"/>
          </a:p>
        </p:txBody>
      </p:sp>
    </p:spTree>
    <p:extLst>
      <p:ext uri="{BB962C8B-B14F-4D97-AF65-F5344CB8AC3E}">
        <p14:creationId xmlns:p14="http://schemas.microsoft.com/office/powerpoint/2010/main" val="470394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ADD758-1690-458C-ADB0-53294DAF654A}" type="datetime1">
              <a:rPr lang="en-GB" smtClean="0"/>
              <a:t>04/04/2023</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499BC9-3262-48D8-BE6C-850D19DED04D}" type="slidenum">
              <a:rPr lang="en-GB" smtClean="0"/>
              <a:t>‹#›</a:t>
            </a:fld>
            <a:endParaRPr lang="en-GB" dirty="0"/>
          </a:p>
        </p:txBody>
      </p:sp>
    </p:spTree>
    <p:extLst>
      <p:ext uri="{BB962C8B-B14F-4D97-AF65-F5344CB8AC3E}">
        <p14:creationId xmlns:p14="http://schemas.microsoft.com/office/powerpoint/2010/main" val="2691886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8674" name="Picture 4" descr="FA PP TEMP BG IMAGES 130411 HR2.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Rectangle 3"/>
          <p:cNvSpPr>
            <a:spLocks noGrp="1" noChangeArrowheads="1"/>
          </p:cNvSpPr>
          <p:nvPr>
            <p:ph type="title"/>
          </p:nvPr>
        </p:nvSpPr>
        <p:spPr bwMode="auto">
          <a:xfrm>
            <a:off x="450850" y="836613"/>
            <a:ext cx="82915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HEADLINE COPY - ARIAL NARROW, CAPS, BOLD, SIZE 24.</a:t>
            </a:r>
            <a:br>
              <a:rPr lang="en-US"/>
            </a:br>
            <a:endParaRPr lang="en-GB"/>
          </a:p>
        </p:txBody>
      </p:sp>
      <p:sp>
        <p:nvSpPr>
          <p:cNvPr id="28676" name="Rectangle 4"/>
          <p:cNvSpPr>
            <a:spLocks noGrp="1" noChangeArrowheads="1"/>
          </p:cNvSpPr>
          <p:nvPr>
            <p:ph type="body" idx="1"/>
          </p:nvPr>
        </p:nvSpPr>
        <p:spPr bwMode="auto">
          <a:xfrm>
            <a:off x="457200" y="1700213"/>
            <a:ext cx="8229600"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t>Top level bullet points and body text always, Arial Narrow, size 20</a:t>
            </a:r>
          </a:p>
          <a:p>
            <a:pPr lvl="1"/>
            <a:r>
              <a:rPr lang="en-GB"/>
              <a:t>Secondary level bullet points and body text always, Arial Narrow, size 18.</a:t>
            </a:r>
          </a:p>
          <a:p>
            <a:pPr lvl="2"/>
            <a:r>
              <a:rPr lang="en-US"/>
              <a:t>Tertiary level bullet points and body text always, Arial Narrow, size 16.</a:t>
            </a:r>
          </a:p>
          <a:p>
            <a:pPr lvl="3"/>
            <a:r>
              <a:rPr lang="en-GB"/>
              <a:t>Level 4</a:t>
            </a:r>
          </a:p>
          <a:p>
            <a:pPr lvl="4"/>
            <a:r>
              <a:rPr lang="en-GB"/>
              <a:t>Level 5</a:t>
            </a:r>
          </a:p>
        </p:txBody>
      </p:sp>
    </p:spTree>
    <p:extLst>
      <p:ext uri="{BB962C8B-B14F-4D97-AF65-F5344CB8AC3E}">
        <p14:creationId xmlns:p14="http://schemas.microsoft.com/office/powerpoint/2010/main" val="38908001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fontAlgn="base">
        <a:spcBef>
          <a:spcPct val="0"/>
        </a:spcBef>
        <a:spcAft>
          <a:spcPct val="0"/>
        </a:spcAft>
        <a:defRPr sz="2400" b="1">
          <a:solidFill>
            <a:schemeClr val="bg2"/>
          </a:solidFill>
          <a:latin typeface="+mj-lt"/>
          <a:ea typeface="+mj-ea"/>
          <a:cs typeface="+mj-cs"/>
        </a:defRPr>
      </a:lvl1pPr>
      <a:lvl2pPr algn="l" rtl="0" fontAlgn="base">
        <a:spcBef>
          <a:spcPct val="0"/>
        </a:spcBef>
        <a:spcAft>
          <a:spcPct val="0"/>
        </a:spcAft>
        <a:defRPr sz="2400" b="1">
          <a:solidFill>
            <a:schemeClr val="bg2"/>
          </a:solidFill>
          <a:latin typeface="Arial Narrow" pitchFamily="34" charset="0"/>
          <a:ea typeface="ＭＳ Ｐゴシック" charset="-128"/>
        </a:defRPr>
      </a:lvl2pPr>
      <a:lvl3pPr algn="l" rtl="0" fontAlgn="base">
        <a:spcBef>
          <a:spcPct val="0"/>
        </a:spcBef>
        <a:spcAft>
          <a:spcPct val="0"/>
        </a:spcAft>
        <a:defRPr sz="2400" b="1">
          <a:solidFill>
            <a:schemeClr val="bg2"/>
          </a:solidFill>
          <a:latin typeface="Arial Narrow" pitchFamily="34" charset="0"/>
          <a:ea typeface="ＭＳ Ｐゴシック" charset="-128"/>
        </a:defRPr>
      </a:lvl3pPr>
      <a:lvl4pPr algn="l" rtl="0" fontAlgn="base">
        <a:spcBef>
          <a:spcPct val="0"/>
        </a:spcBef>
        <a:spcAft>
          <a:spcPct val="0"/>
        </a:spcAft>
        <a:defRPr sz="2400" b="1">
          <a:solidFill>
            <a:schemeClr val="bg2"/>
          </a:solidFill>
          <a:latin typeface="Arial Narrow" pitchFamily="34" charset="0"/>
          <a:ea typeface="ＭＳ Ｐゴシック" charset="-128"/>
        </a:defRPr>
      </a:lvl4pPr>
      <a:lvl5pPr algn="l" rtl="0" fontAlgn="base">
        <a:spcBef>
          <a:spcPct val="0"/>
        </a:spcBef>
        <a:spcAft>
          <a:spcPct val="0"/>
        </a:spcAft>
        <a:defRPr sz="2400" b="1">
          <a:solidFill>
            <a:schemeClr val="bg2"/>
          </a:solidFill>
          <a:latin typeface="Arial Narrow" pitchFamily="34" charset="0"/>
          <a:ea typeface="ＭＳ Ｐゴシック" charset="-128"/>
        </a:defRPr>
      </a:lvl5pPr>
      <a:lvl6pPr marL="457200" algn="l" rtl="0" fontAlgn="base">
        <a:spcBef>
          <a:spcPct val="0"/>
        </a:spcBef>
        <a:spcAft>
          <a:spcPct val="0"/>
        </a:spcAft>
        <a:defRPr sz="2400" b="1">
          <a:solidFill>
            <a:schemeClr val="bg2"/>
          </a:solidFill>
          <a:latin typeface="Arial Narrow" pitchFamily="34" charset="0"/>
          <a:ea typeface="ＭＳ Ｐゴシック" charset="-128"/>
        </a:defRPr>
      </a:lvl6pPr>
      <a:lvl7pPr marL="914400" algn="l" rtl="0" fontAlgn="base">
        <a:spcBef>
          <a:spcPct val="0"/>
        </a:spcBef>
        <a:spcAft>
          <a:spcPct val="0"/>
        </a:spcAft>
        <a:defRPr sz="2400" b="1">
          <a:solidFill>
            <a:schemeClr val="bg2"/>
          </a:solidFill>
          <a:latin typeface="Arial Narrow" pitchFamily="34" charset="0"/>
          <a:ea typeface="ＭＳ Ｐゴシック" charset="-128"/>
        </a:defRPr>
      </a:lvl7pPr>
      <a:lvl8pPr marL="1371600" algn="l" rtl="0" fontAlgn="base">
        <a:spcBef>
          <a:spcPct val="0"/>
        </a:spcBef>
        <a:spcAft>
          <a:spcPct val="0"/>
        </a:spcAft>
        <a:defRPr sz="2400" b="1">
          <a:solidFill>
            <a:schemeClr val="bg2"/>
          </a:solidFill>
          <a:latin typeface="Arial Narrow" pitchFamily="34" charset="0"/>
          <a:ea typeface="ＭＳ Ｐゴシック" charset="-128"/>
        </a:defRPr>
      </a:lvl8pPr>
      <a:lvl9pPr marL="1828800" algn="l" rtl="0" fontAlgn="base">
        <a:spcBef>
          <a:spcPct val="0"/>
        </a:spcBef>
        <a:spcAft>
          <a:spcPct val="0"/>
        </a:spcAft>
        <a:defRPr sz="2400" b="1">
          <a:solidFill>
            <a:schemeClr val="bg2"/>
          </a:solidFill>
          <a:latin typeface="Arial Narrow" pitchFamily="34" charset="0"/>
          <a:ea typeface="ＭＳ Ｐゴシック" charset="-128"/>
        </a:defRPr>
      </a:lvl9pPr>
    </p:titleStyle>
    <p:bodyStyle>
      <a:lvl1pPr marL="342900" indent="-342900" algn="l" rtl="0" fontAlgn="base">
        <a:lnSpc>
          <a:spcPct val="150000"/>
        </a:lnSpc>
        <a:spcBef>
          <a:spcPct val="20000"/>
        </a:spcBef>
        <a:spcAft>
          <a:spcPct val="0"/>
        </a:spcAft>
        <a:buChar char="•"/>
        <a:defRPr sz="2000">
          <a:solidFill>
            <a:schemeClr val="tx1"/>
          </a:solidFill>
          <a:latin typeface="+mn-lt"/>
          <a:ea typeface="+mn-ea"/>
          <a:cs typeface="+mn-cs"/>
        </a:defRPr>
      </a:lvl1pPr>
      <a:lvl2pPr marL="742950" indent="-285750" algn="l" rtl="0" fontAlgn="base">
        <a:spcBef>
          <a:spcPct val="20000"/>
        </a:spcBef>
        <a:spcAft>
          <a:spcPct val="0"/>
        </a:spcAft>
        <a:buChar char="•"/>
        <a:defRPr>
          <a:solidFill>
            <a:schemeClr val="tx1"/>
          </a:solidFill>
          <a:latin typeface="+mn-lt"/>
        </a:defRPr>
      </a:lvl2pPr>
      <a:lvl3pPr marL="1143000" indent="-228600" algn="l" rtl="0" fontAlgn="base">
        <a:spcBef>
          <a:spcPct val="20000"/>
        </a:spcBef>
        <a:spcAft>
          <a:spcPct val="0"/>
        </a:spcAft>
        <a:buChar char="•"/>
        <a:defRPr sz="1600">
          <a:solidFill>
            <a:schemeClr val="tx2"/>
          </a:solidFill>
          <a:latin typeface="+mn-lt"/>
          <a:ea typeface="+mj-ea"/>
        </a:defRPr>
      </a:lvl3pPr>
      <a:lvl4pPr marL="1600200" indent="-228600" algn="l" rtl="0" fontAlgn="base">
        <a:spcBef>
          <a:spcPct val="20000"/>
        </a:spcBef>
        <a:spcAft>
          <a:spcPct val="0"/>
        </a:spcAft>
        <a:buChar char="•"/>
        <a:defRPr sz="1600">
          <a:solidFill>
            <a:schemeClr val="tx1"/>
          </a:solidFill>
          <a:latin typeface="+mn-lt"/>
          <a:ea typeface="+mj-ea"/>
        </a:defRPr>
      </a:lvl4pPr>
      <a:lvl5pPr marL="2057400" indent="-228600" algn="l" rtl="0" fontAlgn="base">
        <a:spcBef>
          <a:spcPct val="20000"/>
        </a:spcBef>
        <a:spcAft>
          <a:spcPct val="0"/>
        </a:spcAft>
        <a:buChar char="•"/>
        <a:defRPr sz="1600">
          <a:solidFill>
            <a:schemeClr val="tx1"/>
          </a:solidFill>
          <a:latin typeface="+mn-lt"/>
          <a:ea typeface="+mj-ea"/>
        </a:defRPr>
      </a:lvl5pPr>
      <a:lvl6pPr marL="2514600" indent="-228600" algn="l" rtl="0" fontAlgn="base">
        <a:spcBef>
          <a:spcPct val="20000"/>
        </a:spcBef>
        <a:spcAft>
          <a:spcPct val="0"/>
        </a:spcAft>
        <a:buChar char="•"/>
        <a:defRPr sz="1600">
          <a:solidFill>
            <a:schemeClr val="tx1"/>
          </a:solidFill>
          <a:latin typeface="+mn-lt"/>
          <a:ea typeface="+mj-ea"/>
        </a:defRPr>
      </a:lvl6pPr>
      <a:lvl7pPr marL="2971800" indent="-228600" algn="l" rtl="0" fontAlgn="base">
        <a:spcBef>
          <a:spcPct val="20000"/>
        </a:spcBef>
        <a:spcAft>
          <a:spcPct val="0"/>
        </a:spcAft>
        <a:buChar char="•"/>
        <a:defRPr sz="1600">
          <a:solidFill>
            <a:schemeClr val="tx1"/>
          </a:solidFill>
          <a:latin typeface="+mn-lt"/>
          <a:ea typeface="+mj-ea"/>
        </a:defRPr>
      </a:lvl7pPr>
      <a:lvl8pPr marL="3429000" indent="-228600" algn="l" rtl="0" fontAlgn="base">
        <a:spcBef>
          <a:spcPct val="20000"/>
        </a:spcBef>
        <a:spcAft>
          <a:spcPct val="0"/>
        </a:spcAft>
        <a:buChar char="•"/>
        <a:defRPr sz="1600">
          <a:solidFill>
            <a:schemeClr val="tx1"/>
          </a:solidFill>
          <a:latin typeface="+mn-lt"/>
          <a:ea typeface="+mj-ea"/>
        </a:defRPr>
      </a:lvl8pPr>
      <a:lvl9pPr marL="3886200" indent="-228600" algn="l" rtl="0" fontAlgn="base">
        <a:spcBef>
          <a:spcPct val="20000"/>
        </a:spcBef>
        <a:spcAft>
          <a:spcPct val="0"/>
        </a:spcAft>
        <a:buChar char="•"/>
        <a:defRPr sz="1600">
          <a:solidFill>
            <a:schemeClr val="tx1"/>
          </a:solidFill>
          <a:latin typeface="+mn-lt"/>
          <a:ea typeface="+mj-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7544" y="19472"/>
            <a:ext cx="8388932" cy="6201698"/>
          </a:xfrm>
          <a:prstGeom prst="rect">
            <a:avLst/>
          </a:prstGeom>
          <a:noFill/>
        </p:spPr>
        <p:txBody>
          <a:bodyPr wrap="square" rtlCol="0">
            <a:spAutoFit/>
          </a:bodyPr>
          <a:lstStyle/>
          <a:p>
            <a:endParaRPr lang="en-GB" sz="3200" b="1" dirty="0">
              <a:solidFill>
                <a:schemeClr val="accent1">
                  <a:lumMod val="75000"/>
                </a:schemeClr>
              </a:solidFill>
            </a:endParaRPr>
          </a:p>
          <a:p>
            <a:endParaRPr lang="en-GB" sz="3200" b="1" dirty="0">
              <a:solidFill>
                <a:schemeClr val="accent1">
                  <a:lumMod val="75000"/>
                </a:schemeClr>
              </a:solidFill>
            </a:endParaRPr>
          </a:p>
          <a:p>
            <a:r>
              <a:rPr lang="en-GB" sz="3200" b="1" dirty="0">
                <a:solidFill>
                  <a:schemeClr val="accent1">
                    <a:lumMod val="75000"/>
                  </a:schemeClr>
                </a:solidFill>
              </a:rPr>
              <a:t>Great South West Tourism Partnership</a:t>
            </a:r>
          </a:p>
          <a:p>
            <a:r>
              <a:rPr lang="en-GB" sz="3200" b="1" dirty="0">
                <a:solidFill>
                  <a:schemeClr val="accent1">
                    <a:lumMod val="75000"/>
                  </a:schemeClr>
                </a:solidFill>
              </a:rPr>
              <a:t>Cost of Living Business Impact Survey </a:t>
            </a:r>
          </a:p>
          <a:p>
            <a:r>
              <a:rPr lang="en-GB" sz="3200" b="1" dirty="0">
                <a:solidFill>
                  <a:schemeClr val="accent1">
                    <a:lumMod val="75000"/>
                  </a:schemeClr>
                </a:solidFill>
              </a:rPr>
              <a:t>February 2023</a:t>
            </a:r>
          </a:p>
          <a:p>
            <a:r>
              <a:rPr lang="en-GB" sz="3200" b="1" dirty="0">
                <a:solidFill>
                  <a:schemeClr val="accent1">
                    <a:lumMod val="75000"/>
                  </a:schemeClr>
                </a:solidFill>
              </a:rPr>
              <a:t>(covering 1</a:t>
            </a:r>
            <a:r>
              <a:rPr lang="en-GB" sz="3200" b="1" baseline="30000" dirty="0">
                <a:solidFill>
                  <a:schemeClr val="accent1">
                    <a:lumMod val="75000"/>
                  </a:schemeClr>
                </a:solidFill>
              </a:rPr>
              <a:t>st</a:t>
            </a:r>
            <a:r>
              <a:rPr lang="en-GB" sz="3200" b="1" dirty="0">
                <a:solidFill>
                  <a:schemeClr val="accent1">
                    <a:lumMod val="75000"/>
                  </a:schemeClr>
                </a:solidFill>
              </a:rPr>
              <a:t> July to 31</a:t>
            </a:r>
            <a:r>
              <a:rPr lang="en-GB" sz="3200" b="1" baseline="30000" dirty="0">
                <a:solidFill>
                  <a:schemeClr val="accent1">
                    <a:lumMod val="75000"/>
                  </a:schemeClr>
                </a:solidFill>
              </a:rPr>
              <a:t>st</a:t>
            </a:r>
            <a:r>
              <a:rPr lang="en-GB" sz="3200" b="1" dirty="0">
                <a:solidFill>
                  <a:schemeClr val="accent1">
                    <a:lumMod val="75000"/>
                  </a:schemeClr>
                </a:solidFill>
              </a:rPr>
              <a:t> Dec 2022)</a:t>
            </a:r>
            <a:endParaRPr lang="en-GB" sz="3200" dirty="0">
              <a:solidFill>
                <a:schemeClr val="accent1">
                  <a:lumMod val="75000"/>
                </a:schemeClr>
              </a:solidFill>
            </a:endParaRPr>
          </a:p>
          <a:p>
            <a:endParaRPr lang="en-GB" dirty="0">
              <a:solidFill>
                <a:schemeClr val="accent1">
                  <a:lumMod val="75000"/>
                </a:schemeClr>
              </a:solidFill>
            </a:endParaRPr>
          </a:p>
          <a:p>
            <a:endParaRPr lang="en-GB" dirty="0">
              <a:solidFill>
                <a:schemeClr val="accent1">
                  <a:lumMod val="75000"/>
                </a:schemeClr>
              </a:solidFill>
            </a:endParaRPr>
          </a:p>
          <a:p>
            <a:r>
              <a:rPr lang="en-GB" sz="3200" b="1" dirty="0">
                <a:solidFill>
                  <a:schemeClr val="accent1">
                    <a:lumMod val="75000"/>
                  </a:schemeClr>
                </a:solidFill>
              </a:rPr>
              <a:t>Final Report</a:t>
            </a:r>
            <a:endParaRPr lang="en-GB" dirty="0">
              <a:solidFill>
                <a:schemeClr val="accent1">
                  <a:lumMod val="75000"/>
                </a:schemeClr>
              </a:solidFill>
            </a:endParaRPr>
          </a:p>
          <a:p>
            <a:endParaRPr lang="en-GB" dirty="0">
              <a:solidFill>
                <a:schemeClr val="accent1">
                  <a:lumMod val="75000"/>
                </a:schemeClr>
              </a:solidFill>
            </a:endParaRPr>
          </a:p>
          <a:p>
            <a:endParaRPr lang="en-GB" dirty="0">
              <a:solidFill>
                <a:schemeClr val="accent1">
                  <a:lumMod val="75000"/>
                </a:schemeClr>
              </a:solidFill>
            </a:endParaRPr>
          </a:p>
          <a:p>
            <a:endParaRPr lang="en-GB" dirty="0">
              <a:solidFill>
                <a:schemeClr val="accent1">
                  <a:lumMod val="75000"/>
                </a:schemeClr>
              </a:solidFill>
            </a:endParaRPr>
          </a:p>
          <a:p>
            <a:r>
              <a:rPr lang="en-GB" dirty="0">
                <a:solidFill>
                  <a:schemeClr val="accent1">
                    <a:lumMod val="75000"/>
                  </a:schemeClr>
                </a:solidFill>
              </a:rPr>
              <a:t>Published by The South West Research Company Ltd</a:t>
            </a:r>
          </a:p>
          <a:p>
            <a:endParaRPr lang="en-GB" dirty="0">
              <a:solidFill>
                <a:schemeClr val="accent1">
                  <a:lumMod val="75000"/>
                </a:schemeClr>
              </a:solidFill>
            </a:endParaRPr>
          </a:p>
          <a:p>
            <a:r>
              <a:rPr lang="en-GB" dirty="0">
                <a:solidFill>
                  <a:schemeClr val="accent1">
                    <a:lumMod val="75000"/>
                  </a:schemeClr>
                </a:solidFill>
              </a:rPr>
              <a:t>April 2023</a:t>
            </a:r>
          </a:p>
          <a:p>
            <a:endParaRPr lang="en-GB" dirty="0">
              <a:solidFill>
                <a:schemeClr val="accent1">
                  <a:lumMod val="75000"/>
                </a:schemeClr>
              </a:solidFill>
            </a:endParaRPr>
          </a:p>
          <a:p>
            <a:endParaRPr lang="en-GB" sz="1100" dirty="0">
              <a:solidFill>
                <a:schemeClr val="accent1">
                  <a:lumMod val="75000"/>
                </a:schemeClr>
              </a:solidFill>
            </a:endParaRPr>
          </a:p>
        </p:txBody>
      </p:sp>
      <p:pic>
        <p:nvPicPr>
          <p:cNvPr id="10" name="Picture 9" descr="A white sign with black text&#10;&#10;Description automatically generated with medium confidence">
            <a:extLst>
              <a:ext uri="{FF2B5EF4-FFF2-40B4-BE49-F238E27FC236}">
                <a16:creationId xmlns:a16="http://schemas.microsoft.com/office/drawing/2014/main" id="{4EBDDD83-04E6-497D-9928-3E178CD559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6256" y="3645024"/>
            <a:ext cx="1361905" cy="1428571"/>
          </a:xfrm>
          <a:prstGeom prst="rect">
            <a:avLst/>
          </a:prstGeom>
        </p:spPr>
      </p:pic>
      <p:pic>
        <p:nvPicPr>
          <p:cNvPr id="4" name="Picture 3" descr="Map&#10;&#10;Description automatically generated">
            <a:extLst>
              <a:ext uri="{FF2B5EF4-FFF2-40B4-BE49-F238E27FC236}">
                <a16:creationId xmlns:a16="http://schemas.microsoft.com/office/drawing/2014/main" id="{361F5A33-00DC-46BE-9590-7C424024DD0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38399" y="5445224"/>
            <a:ext cx="2267202" cy="1179920"/>
          </a:xfrm>
          <a:prstGeom prst="rect">
            <a:avLst/>
          </a:prstGeom>
        </p:spPr>
      </p:pic>
    </p:spTree>
    <p:extLst>
      <p:ext uri="{BB962C8B-B14F-4D97-AF65-F5344CB8AC3E}">
        <p14:creationId xmlns:p14="http://schemas.microsoft.com/office/powerpoint/2010/main" val="1113116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51520" y="980728"/>
            <a:ext cx="8640960" cy="1077218"/>
          </a:xfrm>
          <a:prstGeom prst="rect">
            <a:avLst/>
          </a:prstGeom>
        </p:spPr>
        <p:txBody>
          <a:bodyPr wrap="square">
            <a:spAutoFit/>
          </a:bodyPr>
          <a:lstStyle/>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p:txBody>
      </p:sp>
      <p:graphicFrame>
        <p:nvGraphicFramePr>
          <p:cNvPr id="6" name="Chart 5"/>
          <p:cNvGraphicFramePr/>
          <p:nvPr>
            <p:extLst>
              <p:ext uri="{D42A27DB-BD31-4B8C-83A1-F6EECF244321}">
                <p14:modId xmlns:p14="http://schemas.microsoft.com/office/powerpoint/2010/main" val="4099830793"/>
              </p:ext>
            </p:extLst>
          </p:nvPr>
        </p:nvGraphicFramePr>
        <p:xfrm>
          <a:off x="359710" y="836712"/>
          <a:ext cx="8496944" cy="3880898"/>
        </p:xfrm>
        <a:graphic>
          <a:graphicData uri="http://schemas.openxmlformats.org/drawingml/2006/chart">
            <c:chart xmlns:c="http://schemas.openxmlformats.org/drawingml/2006/chart" xmlns:r="http://schemas.openxmlformats.org/officeDocument/2006/relationships" r:id="rId3"/>
          </a:graphicData>
        </a:graphic>
      </p:graphicFrame>
      <p:sp>
        <p:nvSpPr>
          <p:cNvPr id="2" name="Slide Number Placeholder 1">
            <a:extLst>
              <a:ext uri="{FF2B5EF4-FFF2-40B4-BE49-F238E27FC236}">
                <a16:creationId xmlns:a16="http://schemas.microsoft.com/office/drawing/2014/main" id="{A5D8EE5B-B93C-40F5-AA7B-AC230A2A7F01}"/>
              </a:ext>
            </a:extLst>
          </p:cNvPr>
          <p:cNvSpPr>
            <a:spLocks noGrp="1"/>
          </p:cNvSpPr>
          <p:nvPr>
            <p:ph type="sldNum" sz="quarter" idx="12"/>
          </p:nvPr>
        </p:nvSpPr>
        <p:spPr/>
        <p:txBody>
          <a:bodyPr/>
          <a:lstStyle/>
          <a:p>
            <a:fld id="{F9499BC9-3262-48D8-BE6C-850D19DED04D}" type="slidenum">
              <a:rPr lang="en-GB" smtClean="0"/>
              <a:t>10</a:t>
            </a:fld>
            <a:endParaRPr lang="en-GB" dirty="0"/>
          </a:p>
        </p:txBody>
      </p:sp>
      <p:sp>
        <p:nvSpPr>
          <p:cNvPr id="3" name="Rectangle 2">
            <a:extLst>
              <a:ext uri="{FF2B5EF4-FFF2-40B4-BE49-F238E27FC236}">
                <a16:creationId xmlns:a16="http://schemas.microsoft.com/office/drawing/2014/main" id="{10F6196E-0C28-F55E-EA18-657C77C2DB36}"/>
              </a:ext>
            </a:extLst>
          </p:cNvPr>
          <p:cNvSpPr/>
          <p:nvPr/>
        </p:nvSpPr>
        <p:spPr>
          <a:xfrm>
            <a:off x="137352" y="4853478"/>
            <a:ext cx="9006648" cy="1815882"/>
          </a:xfrm>
          <a:prstGeom prst="rect">
            <a:avLst/>
          </a:prstGeom>
        </p:spPr>
        <p:txBody>
          <a:bodyPr wrap="square">
            <a:spAutoFit/>
          </a:bodyPr>
          <a:lstStyle/>
          <a:p>
            <a:pPr marL="285750" indent="-285750">
              <a:buFont typeface="Arial" panose="020B0604020202020204" pitchFamily="34" charset="0"/>
              <a:buChar char="•"/>
            </a:pPr>
            <a:r>
              <a:rPr lang="en-GB" sz="1400" dirty="0">
                <a:solidFill>
                  <a:schemeClr val="tx2"/>
                </a:solidFill>
              </a:rPr>
              <a:t>56% of businesses anticipated they would be operating at 76% capacity or more during the </a:t>
            </a:r>
            <a:r>
              <a:rPr lang="en-US" sz="1400" dirty="0">
                <a:solidFill>
                  <a:schemeClr val="tx2"/>
                </a:solidFill>
              </a:rPr>
              <a:t>January to March 2023 period </a:t>
            </a:r>
            <a:r>
              <a:rPr lang="en-GB" sz="1400" dirty="0">
                <a:solidFill>
                  <a:schemeClr val="tx2"/>
                </a:solidFill>
              </a:rPr>
              <a:t>including 10% operating at 76-90% capacity and 46% at 96-100% capacity.  36% of businesses anticipated they would be operating at 75% capacity or less including 9% in each case at 51-75% and 26-50% capacity and 18% at 1-25% capacity.  8% of businesses anticipated they would be closed during this period.</a:t>
            </a:r>
          </a:p>
          <a:p>
            <a:pPr marL="285750" indent="-285750">
              <a:buFont typeface="Arial" panose="020B0604020202020204" pitchFamily="34" charset="0"/>
              <a:buChar char="•"/>
            </a:pPr>
            <a:endParaRPr lang="en-GB" sz="1400" dirty="0">
              <a:solidFill>
                <a:schemeClr val="tx2"/>
              </a:solidFill>
            </a:endParaRPr>
          </a:p>
          <a:p>
            <a:pPr marL="285750" indent="-285750">
              <a:buFont typeface="Arial" panose="020B0604020202020204" pitchFamily="34" charset="0"/>
              <a:buChar char="•"/>
            </a:pPr>
            <a:r>
              <a:rPr lang="en-GB" sz="1400" dirty="0">
                <a:solidFill>
                  <a:schemeClr val="tx2"/>
                </a:solidFill>
              </a:rPr>
              <a:t>At 60%, Dorset saw the highest proportion of businesses anticipating they would be operating at 76%+ capacity during the </a:t>
            </a:r>
            <a:r>
              <a:rPr lang="en-US" sz="1400" dirty="0">
                <a:solidFill>
                  <a:schemeClr val="tx2"/>
                </a:solidFill>
              </a:rPr>
              <a:t>January to March 2023 period, followed closely by 58% of Somerset </a:t>
            </a:r>
            <a:r>
              <a:rPr lang="en-GB" sz="1400" dirty="0">
                <a:solidFill>
                  <a:schemeClr val="tx2"/>
                </a:solidFill>
              </a:rPr>
              <a:t>businesses, 57% of Devon businesses and 52% of those based in Cornwall.</a:t>
            </a:r>
          </a:p>
        </p:txBody>
      </p:sp>
      <p:sp>
        <p:nvSpPr>
          <p:cNvPr id="5" name="Rectangle 4">
            <a:extLst>
              <a:ext uri="{FF2B5EF4-FFF2-40B4-BE49-F238E27FC236}">
                <a16:creationId xmlns:a16="http://schemas.microsoft.com/office/drawing/2014/main" id="{A7228A02-3D49-AEB1-E00A-ED5135ABD9DC}"/>
              </a:ext>
            </a:extLst>
          </p:cNvPr>
          <p:cNvSpPr/>
          <p:nvPr/>
        </p:nvSpPr>
        <p:spPr>
          <a:xfrm>
            <a:off x="251520" y="188640"/>
            <a:ext cx="8280920" cy="471539"/>
          </a:xfrm>
          <a:prstGeom prst="rect">
            <a:avLst/>
          </a:prstGeom>
        </p:spPr>
        <p:txBody>
          <a:bodyPr wrap="squar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Key results – Business capacity 1</a:t>
            </a:r>
            <a:r>
              <a:rPr lang="en-GB" sz="2200" b="1" baseline="30000" dirty="0">
                <a:solidFill>
                  <a:schemeClr val="accent1">
                    <a:lumMod val="75000"/>
                  </a:schemeClr>
                </a:solidFill>
                <a:latin typeface="Calibri" pitchFamily="34" charset="0"/>
                <a:ea typeface="+mj-ea"/>
                <a:cs typeface="Calibri" pitchFamily="34" charset="0"/>
              </a:rPr>
              <a:t>st</a:t>
            </a:r>
            <a:r>
              <a:rPr lang="en-GB" sz="2200" b="1" dirty="0">
                <a:solidFill>
                  <a:schemeClr val="accent1">
                    <a:lumMod val="75000"/>
                  </a:schemeClr>
                </a:solidFill>
                <a:latin typeface="Calibri" pitchFamily="34" charset="0"/>
                <a:ea typeface="+mj-ea"/>
                <a:cs typeface="Calibri" pitchFamily="34" charset="0"/>
              </a:rPr>
              <a:t> January - 31</a:t>
            </a:r>
            <a:r>
              <a:rPr lang="en-GB" sz="2200" b="1" baseline="30000" dirty="0">
                <a:solidFill>
                  <a:schemeClr val="accent1">
                    <a:lumMod val="75000"/>
                  </a:schemeClr>
                </a:solidFill>
                <a:latin typeface="Calibri" pitchFamily="34" charset="0"/>
                <a:ea typeface="+mj-ea"/>
                <a:cs typeface="Calibri" pitchFamily="34" charset="0"/>
              </a:rPr>
              <a:t>st</a:t>
            </a:r>
            <a:r>
              <a:rPr lang="en-GB" sz="2200" b="1" dirty="0">
                <a:solidFill>
                  <a:schemeClr val="accent1">
                    <a:lumMod val="75000"/>
                  </a:schemeClr>
                </a:solidFill>
                <a:latin typeface="Calibri" pitchFamily="34" charset="0"/>
                <a:ea typeface="+mj-ea"/>
                <a:cs typeface="Calibri" pitchFamily="34" charset="0"/>
              </a:rPr>
              <a:t> March 2023 </a:t>
            </a:r>
          </a:p>
        </p:txBody>
      </p:sp>
      <p:cxnSp>
        <p:nvCxnSpPr>
          <p:cNvPr id="7" name="Straight Connector 6">
            <a:extLst>
              <a:ext uri="{FF2B5EF4-FFF2-40B4-BE49-F238E27FC236}">
                <a16:creationId xmlns:a16="http://schemas.microsoft.com/office/drawing/2014/main" id="{D1914F88-30C2-BFEF-310E-09EDC001141E}"/>
              </a:ext>
            </a:extLst>
          </p:cNvPr>
          <p:cNvCxnSpPr/>
          <p:nvPr/>
        </p:nvCxnSpPr>
        <p:spPr>
          <a:xfrm flipV="1">
            <a:off x="0" y="692696"/>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0777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692696"/>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87346" y="920458"/>
            <a:ext cx="8640960" cy="1077218"/>
          </a:xfrm>
          <a:prstGeom prst="rect">
            <a:avLst/>
          </a:prstGeom>
        </p:spPr>
        <p:txBody>
          <a:bodyPr wrap="square">
            <a:spAutoFit/>
          </a:bodyPr>
          <a:lstStyle/>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p:txBody>
      </p:sp>
      <p:sp>
        <p:nvSpPr>
          <p:cNvPr id="2" name="Slide Number Placeholder 1">
            <a:extLst>
              <a:ext uri="{FF2B5EF4-FFF2-40B4-BE49-F238E27FC236}">
                <a16:creationId xmlns:a16="http://schemas.microsoft.com/office/drawing/2014/main" id="{A5D8EE5B-B93C-40F5-AA7B-AC230A2A7F01}"/>
              </a:ext>
            </a:extLst>
          </p:cNvPr>
          <p:cNvSpPr>
            <a:spLocks noGrp="1"/>
          </p:cNvSpPr>
          <p:nvPr>
            <p:ph type="sldNum" sz="quarter" idx="12"/>
          </p:nvPr>
        </p:nvSpPr>
        <p:spPr/>
        <p:txBody>
          <a:bodyPr/>
          <a:lstStyle/>
          <a:p>
            <a:fld id="{F9499BC9-3262-48D8-BE6C-850D19DED04D}" type="slidenum">
              <a:rPr lang="en-GB" smtClean="0"/>
              <a:t>11</a:t>
            </a:fld>
            <a:endParaRPr lang="en-GB" dirty="0"/>
          </a:p>
        </p:txBody>
      </p:sp>
      <p:sp>
        <p:nvSpPr>
          <p:cNvPr id="3" name="Rectangle 2">
            <a:extLst>
              <a:ext uri="{FF2B5EF4-FFF2-40B4-BE49-F238E27FC236}">
                <a16:creationId xmlns:a16="http://schemas.microsoft.com/office/drawing/2014/main" id="{A3C2A25C-4809-00BC-EB47-DD3D8E55852E}"/>
              </a:ext>
            </a:extLst>
          </p:cNvPr>
          <p:cNvSpPr/>
          <p:nvPr/>
        </p:nvSpPr>
        <p:spPr>
          <a:xfrm>
            <a:off x="251520" y="188640"/>
            <a:ext cx="8280920" cy="471539"/>
          </a:xfrm>
          <a:prstGeom prst="rect">
            <a:avLst/>
          </a:prstGeom>
        </p:spPr>
        <p:txBody>
          <a:bodyPr wrap="squar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Key results – Growing costs &amp; impacts of the cost of living crisis</a:t>
            </a:r>
          </a:p>
        </p:txBody>
      </p:sp>
      <p:sp>
        <p:nvSpPr>
          <p:cNvPr id="5" name="Rectangle 4">
            <a:extLst>
              <a:ext uri="{FF2B5EF4-FFF2-40B4-BE49-F238E27FC236}">
                <a16:creationId xmlns:a16="http://schemas.microsoft.com/office/drawing/2014/main" id="{B5450A71-B670-BDD9-946A-815479893F51}"/>
              </a:ext>
            </a:extLst>
          </p:cNvPr>
          <p:cNvSpPr/>
          <p:nvPr/>
        </p:nvSpPr>
        <p:spPr>
          <a:xfrm>
            <a:off x="242791" y="836712"/>
            <a:ext cx="8784976" cy="954107"/>
          </a:xfrm>
          <a:prstGeom prst="rect">
            <a:avLst/>
          </a:prstGeom>
        </p:spPr>
        <p:txBody>
          <a:bodyPr wrap="square">
            <a:spAutoFit/>
          </a:bodyPr>
          <a:lstStyle/>
          <a:p>
            <a:pPr marL="285750" indent="-285750">
              <a:buFont typeface="Arial" panose="020B0604020202020204" pitchFamily="34" charset="0"/>
              <a:buChar char="•"/>
            </a:pPr>
            <a:r>
              <a:rPr lang="en-GB" sz="1400" dirty="0">
                <a:solidFill>
                  <a:schemeClr val="tx2"/>
                </a:solidFill>
              </a:rPr>
              <a:t>96% of businesses said they were ‘very concerned’ (71%) or ‘somewhat concerned’ (25%) about </a:t>
            </a:r>
            <a:r>
              <a:rPr lang="en-GB" sz="1400" dirty="0">
                <a:solidFill>
                  <a:srgbClr val="1F497D"/>
                </a:solidFill>
              </a:rPr>
              <a:t>growing costs and the impacts of the cost of living crisis on their business.</a:t>
            </a:r>
          </a:p>
          <a:p>
            <a:pPr marL="285750" indent="-285750">
              <a:buFont typeface="Arial" panose="020B0604020202020204" pitchFamily="34" charset="0"/>
              <a:buChar char="•"/>
            </a:pPr>
            <a:endParaRPr lang="en-GB" sz="1400" dirty="0">
              <a:solidFill>
                <a:srgbClr val="1F497D"/>
              </a:solidFill>
            </a:endParaRPr>
          </a:p>
          <a:p>
            <a:pPr marL="285750" indent="-285750">
              <a:buFont typeface="Arial" panose="020B0604020202020204" pitchFamily="34" charset="0"/>
              <a:buChar char="•"/>
            </a:pPr>
            <a:r>
              <a:rPr lang="en-GB" sz="1400" dirty="0">
                <a:solidFill>
                  <a:srgbClr val="1F497D"/>
                </a:solidFill>
              </a:rPr>
              <a:t>There was little variation in the results according to the area where businesses were located.</a:t>
            </a:r>
            <a:endParaRPr lang="en-GB" sz="1400" dirty="0">
              <a:solidFill>
                <a:schemeClr val="tx2"/>
              </a:solidFill>
            </a:endParaRPr>
          </a:p>
        </p:txBody>
      </p:sp>
      <p:graphicFrame>
        <p:nvGraphicFramePr>
          <p:cNvPr id="7" name="Chart 6">
            <a:extLst>
              <a:ext uri="{FF2B5EF4-FFF2-40B4-BE49-F238E27FC236}">
                <a16:creationId xmlns:a16="http://schemas.microsoft.com/office/drawing/2014/main" id="{A8F42828-58E7-39D6-D52E-D7917FDA2C40}"/>
              </a:ext>
            </a:extLst>
          </p:cNvPr>
          <p:cNvGraphicFramePr/>
          <p:nvPr>
            <p:extLst>
              <p:ext uri="{D42A27DB-BD31-4B8C-83A1-F6EECF244321}">
                <p14:modId xmlns:p14="http://schemas.microsoft.com/office/powerpoint/2010/main" val="136094216"/>
              </p:ext>
            </p:extLst>
          </p:nvPr>
        </p:nvGraphicFramePr>
        <p:xfrm>
          <a:off x="359710" y="2081421"/>
          <a:ext cx="8496944" cy="464005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43320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789242"/>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51520" y="789242"/>
            <a:ext cx="8640960" cy="1077218"/>
          </a:xfrm>
          <a:prstGeom prst="rect">
            <a:avLst/>
          </a:prstGeom>
        </p:spPr>
        <p:txBody>
          <a:bodyPr wrap="square">
            <a:spAutoFit/>
          </a:bodyPr>
          <a:lstStyle/>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p:txBody>
      </p:sp>
      <p:graphicFrame>
        <p:nvGraphicFramePr>
          <p:cNvPr id="6" name="Chart 5"/>
          <p:cNvGraphicFramePr/>
          <p:nvPr>
            <p:extLst>
              <p:ext uri="{D42A27DB-BD31-4B8C-83A1-F6EECF244321}">
                <p14:modId xmlns:p14="http://schemas.microsoft.com/office/powerpoint/2010/main" val="3268322964"/>
              </p:ext>
            </p:extLst>
          </p:nvPr>
        </p:nvGraphicFramePr>
        <p:xfrm>
          <a:off x="274042" y="1838288"/>
          <a:ext cx="8640960" cy="4910469"/>
        </p:xfrm>
        <a:graphic>
          <a:graphicData uri="http://schemas.openxmlformats.org/drawingml/2006/chart">
            <c:chart xmlns:c="http://schemas.openxmlformats.org/drawingml/2006/chart" xmlns:r="http://schemas.openxmlformats.org/officeDocument/2006/relationships" r:id="rId3"/>
          </a:graphicData>
        </a:graphic>
      </p:graphicFrame>
      <p:sp>
        <p:nvSpPr>
          <p:cNvPr id="2" name="Slide Number Placeholder 1">
            <a:extLst>
              <a:ext uri="{FF2B5EF4-FFF2-40B4-BE49-F238E27FC236}">
                <a16:creationId xmlns:a16="http://schemas.microsoft.com/office/drawing/2014/main" id="{D1E9EEA1-BD15-4132-8957-3CD387AA997B}"/>
              </a:ext>
            </a:extLst>
          </p:cNvPr>
          <p:cNvSpPr>
            <a:spLocks noGrp="1"/>
          </p:cNvSpPr>
          <p:nvPr>
            <p:ph type="sldNum" sz="quarter" idx="12"/>
          </p:nvPr>
        </p:nvSpPr>
        <p:spPr/>
        <p:txBody>
          <a:bodyPr/>
          <a:lstStyle/>
          <a:p>
            <a:fld id="{F9499BC9-3262-48D8-BE6C-850D19DED04D}" type="slidenum">
              <a:rPr lang="en-GB" smtClean="0"/>
              <a:t>12</a:t>
            </a:fld>
            <a:endParaRPr lang="en-GB" dirty="0"/>
          </a:p>
        </p:txBody>
      </p:sp>
      <p:sp>
        <p:nvSpPr>
          <p:cNvPr id="3" name="Rectangle 2">
            <a:extLst>
              <a:ext uri="{FF2B5EF4-FFF2-40B4-BE49-F238E27FC236}">
                <a16:creationId xmlns:a16="http://schemas.microsoft.com/office/drawing/2014/main" id="{4A409E77-CA86-3F10-9EA8-14AA41988C94}"/>
              </a:ext>
            </a:extLst>
          </p:cNvPr>
          <p:cNvSpPr/>
          <p:nvPr/>
        </p:nvSpPr>
        <p:spPr>
          <a:xfrm>
            <a:off x="251520" y="188640"/>
            <a:ext cx="4269887" cy="471539"/>
          </a:xfrm>
          <a:prstGeom prst="rect">
            <a:avLst/>
          </a:prstGeom>
        </p:spPr>
        <p:txBody>
          <a:bodyPr wrap="non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Key results – Inflationary pressures</a:t>
            </a:r>
          </a:p>
        </p:txBody>
      </p:sp>
      <p:sp>
        <p:nvSpPr>
          <p:cNvPr id="4" name="Rectangle 3">
            <a:extLst>
              <a:ext uri="{FF2B5EF4-FFF2-40B4-BE49-F238E27FC236}">
                <a16:creationId xmlns:a16="http://schemas.microsoft.com/office/drawing/2014/main" id="{58D581BA-C380-CD02-314A-BE311AA3739B}"/>
              </a:ext>
            </a:extLst>
          </p:cNvPr>
          <p:cNvSpPr/>
          <p:nvPr/>
        </p:nvSpPr>
        <p:spPr>
          <a:xfrm>
            <a:off x="242791" y="836712"/>
            <a:ext cx="8784976" cy="954107"/>
          </a:xfrm>
          <a:prstGeom prst="rect">
            <a:avLst/>
          </a:prstGeom>
        </p:spPr>
        <p:txBody>
          <a:bodyPr wrap="square">
            <a:spAutoFit/>
          </a:bodyPr>
          <a:lstStyle/>
          <a:p>
            <a:pPr marL="285750" indent="-285750">
              <a:buFont typeface="Arial" panose="020B0604020202020204" pitchFamily="34" charset="0"/>
              <a:buChar char="•"/>
            </a:pPr>
            <a:r>
              <a:rPr lang="en-US" sz="1400" dirty="0">
                <a:solidFill>
                  <a:schemeClr val="tx2"/>
                </a:solidFill>
              </a:rPr>
              <a:t>When asked which inflationary items </a:t>
            </a:r>
            <a:r>
              <a:rPr lang="en-US" sz="1400" dirty="0">
                <a:solidFill>
                  <a:srgbClr val="1F497D"/>
                </a:solidFill>
              </a:rPr>
              <a:t>thought were having the most impact on their business by far the largest proportion of </a:t>
            </a:r>
            <a:r>
              <a:rPr lang="en-GB" sz="1400" dirty="0">
                <a:solidFill>
                  <a:srgbClr val="1F497D"/>
                </a:solidFill>
                <a:effectLst/>
                <a:ea typeface="Times New Roman" panose="02020603050405020304" pitchFamily="18" charset="0"/>
              </a:rPr>
              <a:t>businesses (86%) said electric energy costs, followe</a:t>
            </a:r>
            <a:r>
              <a:rPr lang="en-GB" sz="1400" dirty="0">
                <a:solidFill>
                  <a:srgbClr val="1F497D"/>
                </a:solidFill>
                <a:ea typeface="Times New Roman" panose="02020603050405020304" pitchFamily="18" charset="0"/>
              </a:rPr>
              <a:t>d by </a:t>
            </a:r>
            <a:r>
              <a:rPr lang="en-GB" sz="1400" dirty="0">
                <a:solidFill>
                  <a:srgbClr val="1F497D"/>
                </a:solidFill>
                <a:effectLst/>
                <a:ea typeface="Times New Roman" panose="02020603050405020304" pitchFamily="18" charset="0"/>
              </a:rPr>
              <a:t>building &amp; maintenance costs (57%), gas energy costs (51%), insurance premiums (50%), staff/labour costs (46%) and food supplies (45%).  </a:t>
            </a:r>
            <a:r>
              <a:rPr lang="en-US" sz="1400" dirty="0">
                <a:solidFill>
                  <a:schemeClr val="tx2"/>
                </a:solidFill>
              </a:rPr>
              <a:t>The results by county are shown in the table overleaf.</a:t>
            </a:r>
            <a:endParaRPr lang="en-GB" sz="1400" dirty="0">
              <a:solidFill>
                <a:schemeClr val="tx2"/>
              </a:solidFill>
            </a:endParaRPr>
          </a:p>
        </p:txBody>
      </p:sp>
    </p:spTree>
    <p:extLst>
      <p:ext uri="{BB962C8B-B14F-4D97-AF65-F5344CB8AC3E}">
        <p14:creationId xmlns:p14="http://schemas.microsoft.com/office/powerpoint/2010/main" val="479901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822268693"/>
              </p:ext>
            </p:extLst>
          </p:nvPr>
        </p:nvGraphicFramePr>
        <p:xfrm>
          <a:off x="420755" y="1628803"/>
          <a:ext cx="8496000" cy="5040557"/>
        </p:xfrm>
        <a:graphic>
          <a:graphicData uri="http://schemas.openxmlformats.org/drawingml/2006/table">
            <a:tbl>
              <a:tblPr firstRow="1" bandRow="1">
                <a:tableStyleId>{5C22544A-7EE6-4342-B048-85BDC9FD1C3A}</a:tableStyleId>
              </a:tblPr>
              <a:tblGrid>
                <a:gridCol w="3456000">
                  <a:extLst>
                    <a:ext uri="{9D8B030D-6E8A-4147-A177-3AD203B41FA5}">
                      <a16:colId xmlns:a16="http://schemas.microsoft.com/office/drawing/2014/main" val="20000"/>
                    </a:ext>
                  </a:extLst>
                </a:gridCol>
                <a:gridCol w="1008000">
                  <a:extLst>
                    <a:ext uri="{9D8B030D-6E8A-4147-A177-3AD203B41FA5}">
                      <a16:colId xmlns:a16="http://schemas.microsoft.com/office/drawing/2014/main" val="20001"/>
                    </a:ext>
                  </a:extLst>
                </a:gridCol>
                <a:gridCol w="1008000">
                  <a:extLst>
                    <a:ext uri="{9D8B030D-6E8A-4147-A177-3AD203B41FA5}">
                      <a16:colId xmlns:a16="http://schemas.microsoft.com/office/drawing/2014/main" val="20002"/>
                    </a:ext>
                  </a:extLst>
                </a:gridCol>
                <a:gridCol w="1008000">
                  <a:extLst>
                    <a:ext uri="{9D8B030D-6E8A-4147-A177-3AD203B41FA5}">
                      <a16:colId xmlns:a16="http://schemas.microsoft.com/office/drawing/2014/main" val="20003"/>
                    </a:ext>
                  </a:extLst>
                </a:gridCol>
                <a:gridCol w="1008000">
                  <a:extLst>
                    <a:ext uri="{9D8B030D-6E8A-4147-A177-3AD203B41FA5}">
                      <a16:colId xmlns:a16="http://schemas.microsoft.com/office/drawing/2014/main" val="20004"/>
                    </a:ext>
                  </a:extLst>
                </a:gridCol>
                <a:gridCol w="1008000">
                  <a:extLst>
                    <a:ext uri="{9D8B030D-6E8A-4147-A177-3AD203B41FA5}">
                      <a16:colId xmlns:a16="http://schemas.microsoft.com/office/drawing/2014/main" val="20005"/>
                    </a:ext>
                  </a:extLst>
                </a:gridCol>
              </a:tblGrid>
              <a:tr h="8826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u="none" strike="noStrike" dirty="0">
                          <a:solidFill>
                            <a:schemeClr val="bg1"/>
                          </a:solidFill>
                          <a:effectLst/>
                          <a:latin typeface="+mn-lt"/>
                        </a:rPr>
                        <a:t>Which of the following inflationary items are having the most impact on your business? </a:t>
                      </a:r>
                      <a:endParaRPr lang="en-GB" sz="1400" b="1" dirty="0">
                        <a:solidFill>
                          <a:schemeClr val="bg1"/>
                        </a:solidFill>
                        <a:latin typeface="+mn-lt"/>
                      </a:endParaRPr>
                    </a:p>
                  </a:txBody>
                  <a:tcPr anchor="ctr"/>
                </a:tc>
                <a:tc>
                  <a:txBody>
                    <a:bodyPr/>
                    <a:lstStyle/>
                    <a:p>
                      <a:pPr algn="ctr"/>
                      <a:r>
                        <a:rPr lang="en-GB" sz="1400" b="1" dirty="0">
                          <a:solidFill>
                            <a:schemeClr val="bg1"/>
                          </a:solidFill>
                          <a:latin typeface="+mn-lt"/>
                        </a:rPr>
                        <a:t>GSW</a:t>
                      </a:r>
                    </a:p>
                  </a:txBody>
                  <a:tcPr anchor="ctr"/>
                </a:tc>
                <a:tc>
                  <a:txBody>
                    <a:bodyPr/>
                    <a:lstStyle/>
                    <a:p>
                      <a:pPr algn="ctr"/>
                      <a:r>
                        <a:rPr lang="en-GB" sz="1400" dirty="0">
                          <a:latin typeface="+mn-lt"/>
                        </a:rPr>
                        <a:t>Cornwall &amp; IoS</a:t>
                      </a:r>
                      <a:endParaRPr lang="en-GB" sz="1400" b="1" dirty="0">
                        <a:solidFill>
                          <a:schemeClr val="bg1"/>
                        </a:solidFill>
                        <a:latin typeface="+mn-lt"/>
                      </a:endParaRPr>
                    </a:p>
                  </a:txBody>
                  <a:tcPr anchor="ctr"/>
                </a:tc>
                <a:tc>
                  <a:txBody>
                    <a:bodyPr/>
                    <a:lstStyle/>
                    <a:p>
                      <a:pPr algn="ctr"/>
                      <a:r>
                        <a:rPr lang="en-GB" sz="1400" b="1" dirty="0">
                          <a:solidFill>
                            <a:schemeClr val="bg1"/>
                          </a:solidFill>
                          <a:latin typeface="+mn-lt"/>
                        </a:rPr>
                        <a:t>Devon</a:t>
                      </a:r>
                    </a:p>
                  </a:txBody>
                  <a:tcPr anchor="ctr"/>
                </a:tc>
                <a:tc>
                  <a:txBody>
                    <a:bodyPr/>
                    <a:lstStyle/>
                    <a:p>
                      <a:pPr algn="ctr"/>
                      <a:r>
                        <a:rPr lang="en-GB" sz="1400" b="1" dirty="0">
                          <a:solidFill>
                            <a:schemeClr val="bg1"/>
                          </a:solidFill>
                          <a:latin typeface="+mn-lt"/>
                        </a:rPr>
                        <a:t>Dorset</a:t>
                      </a:r>
                    </a:p>
                  </a:txBody>
                  <a:tcPr anchor="ctr"/>
                </a:tc>
                <a:tc>
                  <a:txBody>
                    <a:bodyPr/>
                    <a:lstStyle/>
                    <a:p>
                      <a:pPr algn="ctr"/>
                      <a:r>
                        <a:rPr lang="en-GB" sz="1400" b="1" dirty="0">
                          <a:solidFill>
                            <a:schemeClr val="bg1"/>
                          </a:solidFill>
                          <a:latin typeface="+mn-lt"/>
                        </a:rPr>
                        <a:t>Somerset</a:t>
                      </a:r>
                    </a:p>
                  </a:txBody>
                  <a:tcPr anchor="ctr"/>
                </a:tc>
                <a:extLst>
                  <a:ext uri="{0D108BD9-81ED-4DB2-BD59-A6C34878D82A}">
                    <a16:rowId xmlns:a16="http://schemas.microsoft.com/office/drawing/2014/main" val="1839696070"/>
                  </a:ext>
                </a:extLst>
              </a:tr>
              <a:tr h="329857">
                <a:tc>
                  <a:txBody>
                    <a:bodyPr/>
                    <a:lstStyle/>
                    <a:p>
                      <a:pPr marL="88900" indent="0" algn="l" fontAlgn="b"/>
                      <a:r>
                        <a:rPr lang="en-GB" sz="1400" b="1" i="0" u="none" strike="noStrike" dirty="0">
                          <a:solidFill>
                            <a:srgbClr val="000000"/>
                          </a:solidFill>
                          <a:effectLst/>
                          <a:latin typeface="+mn-lt"/>
                        </a:rPr>
                        <a:t>Energy costs – oil</a:t>
                      </a:r>
                    </a:p>
                  </a:txBody>
                  <a:tcPr marL="7620" marR="7620" marT="7620" marB="0" anchor="ctr"/>
                </a:tc>
                <a:tc>
                  <a:txBody>
                    <a:bodyPr/>
                    <a:lstStyle/>
                    <a:p>
                      <a:pPr algn="ctr" fontAlgn="b"/>
                      <a:r>
                        <a:rPr lang="en-GB" sz="1400" b="1" i="0" u="none" strike="noStrike" dirty="0">
                          <a:solidFill>
                            <a:srgbClr val="000000"/>
                          </a:solidFill>
                          <a:effectLst/>
                          <a:latin typeface="+mn-lt"/>
                        </a:rPr>
                        <a:t>25%</a:t>
                      </a:r>
                    </a:p>
                  </a:txBody>
                  <a:tcPr marL="7620" marR="7620" marT="7620" marB="0" anchor="ctr"/>
                </a:tc>
                <a:tc>
                  <a:txBody>
                    <a:bodyPr/>
                    <a:lstStyle/>
                    <a:p>
                      <a:pPr algn="ctr" fontAlgn="b"/>
                      <a:r>
                        <a:rPr lang="en-GB" sz="1400" b="0" i="0" u="none" strike="noStrike" dirty="0">
                          <a:solidFill>
                            <a:srgbClr val="000000"/>
                          </a:solidFill>
                          <a:effectLst/>
                          <a:latin typeface="+mn-lt"/>
                        </a:rPr>
                        <a:t>39%</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21%</a:t>
                      </a:r>
                    </a:p>
                  </a:txBody>
                  <a:tcPr marL="7620" marR="7620" marT="7620" marB="0" anchor="ctr"/>
                </a:tc>
                <a:tc>
                  <a:txBody>
                    <a:bodyPr/>
                    <a:lstStyle/>
                    <a:p>
                      <a:pPr algn="ctr" fontAlgn="b"/>
                      <a:r>
                        <a:rPr lang="en-GB" sz="1400" b="0" i="0" u="none" strike="noStrike" dirty="0">
                          <a:solidFill>
                            <a:srgbClr val="000000"/>
                          </a:solidFill>
                          <a:effectLst/>
                          <a:latin typeface="+mn-lt"/>
                        </a:rPr>
                        <a:t>17%</a:t>
                      </a:r>
                    </a:p>
                  </a:txBody>
                  <a:tcPr marL="7620" marR="7620" marT="7620" marB="0" anchor="ctr"/>
                </a:tc>
                <a:tc>
                  <a:txBody>
                    <a:bodyPr/>
                    <a:lstStyle/>
                    <a:p>
                      <a:pPr algn="ctr" fontAlgn="b"/>
                      <a:r>
                        <a:rPr lang="en-GB" sz="1400" b="0" i="0" u="none" strike="noStrike" dirty="0">
                          <a:solidFill>
                            <a:srgbClr val="000000"/>
                          </a:solidFill>
                          <a:effectLst/>
                          <a:latin typeface="+mn-lt"/>
                        </a:rPr>
                        <a:t>27%</a:t>
                      </a:r>
                    </a:p>
                  </a:txBody>
                  <a:tcPr marL="7620" marR="7620" marT="7620" marB="0" anchor="ctr"/>
                </a:tc>
                <a:extLst>
                  <a:ext uri="{0D108BD9-81ED-4DB2-BD59-A6C34878D82A}">
                    <a16:rowId xmlns:a16="http://schemas.microsoft.com/office/drawing/2014/main" val="3514246170"/>
                  </a:ext>
                </a:extLst>
              </a:tr>
              <a:tr h="329857">
                <a:tc>
                  <a:txBody>
                    <a:bodyPr/>
                    <a:lstStyle/>
                    <a:p>
                      <a:pPr marL="88900" indent="0" algn="l" fontAlgn="b"/>
                      <a:r>
                        <a:rPr lang="en-GB" sz="1400" b="1" i="0" u="none" strike="noStrike" dirty="0">
                          <a:solidFill>
                            <a:srgbClr val="000000"/>
                          </a:solidFill>
                          <a:effectLst/>
                          <a:latin typeface="+mn-lt"/>
                        </a:rPr>
                        <a:t>Energy costs – gas</a:t>
                      </a:r>
                    </a:p>
                  </a:txBody>
                  <a:tcPr marL="7620" marR="7620" marT="7620" marB="0" anchor="ctr"/>
                </a:tc>
                <a:tc>
                  <a:txBody>
                    <a:bodyPr/>
                    <a:lstStyle/>
                    <a:p>
                      <a:pPr algn="ctr" fontAlgn="b"/>
                      <a:r>
                        <a:rPr lang="en-GB" sz="1400" b="1" i="0" u="none" strike="noStrike" dirty="0">
                          <a:solidFill>
                            <a:srgbClr val="000000"/>
                          </a:solidFill>
                          <a:effectLst/>
                          <a:latin typeface="+mn-lt"/>
                        </a:rPr>
                        <a:t>51%</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37%</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55%</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62%</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38%</a:t>
                      </a:r>
                    </a:p>
                  </a:txBody>
                  <a:tcPr marL="7620" marR="7620" marT="7620" marB="0" anchor="ctr">
                    <a:solidFill>
                      <a:schemeClr val="accent3"/>
                    </a:solidFill>
                  </a:tcPr>
                </a:tc>
                <a:extLst>
                  <a:ext uri="{0D108BD9-81ED-4DB2-BD59-A6C34878D82A}">
                    <a16:rowId xmlns:a16="http://schemas.microsoft.com/office/drawing/2014/main" val="544313759"/>
                  </a:ext>
                </a:extLst>
              </a:tr>
              <a:tr h="329857">
                <a:tc>
                  <a:txBody>
                    <a:bodyPr/>
                    <a:lstStyle/>
                    <a:p>
                      <a:pPr marL="88900" indent="0" algn="l" fontAlgn="b"/>
                      <a:r>
                        <a:rPr lang="en-GB" sz="1400" b="1" i="0" u="none" strike="noStrike" dirty="0">
                          <a:solidFill>
                            <a:srgbClr val="000000"/>
                          </a:solidFill>
                          <a:effectLst/>
                          <a:latin typeface="+mn-lt"/>
                        </a:rPr>
                        <a:t>Energy costs – electric</a:t>
                      </a:r>
                    </a:p>
                  </a:txBody>
                  <a:tcPr marL="7620" marR="7620" marT="7620" marB="0" anchor="ctr"/>
                </a:tc>
                <a:tc>
                  <a:txBody>
                    <a:bodyPr/>
                    <a:lstStyle/>
                    <a:p>
                      <a:pPr algn="ctr" fontAlgn="b"/>
                      <a:r>
                        <a:rPr lang="en-GB" sz="1400" b="1" i="0" u="none" strike="noStrike" dirty="0">
                          <a:solidFill>
                            <a:srgbClr val="000000"/>
                          </a:solidFill>
                          <a:effectLst/>
                          <a:latin typeface="+mn-lt"/>
                        </a:rPr>
                        <a:t>86%</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87%</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85%</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91%</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81%</a:t>
                      </a:r>
                    </a:p>
                  </a:txBody>
                  <a:tcPr marL="7620" marR="7620" marT="7620" marB="0" anchor="ctr">
                    <a:solidFill>
                      <a:schemeClr val="accent3"/>
                    </a:solidFill>
                  </a:tcPr>
                </a:tc>
                <a:extLst>
                  <a:ext uri="{0D108BD9-81ED-4DB2-BD59-A6C34878D82A}">
                    <a16:rowId xmlns:a16="http://schemas.microsoft.com/office/drawing/2014/main" val="2438694686"/>
                  </a:ext>
                </a:extLst>
              </a:tr>
              <a:tr h="329857">
                <a:tc>
                  <a:txBody>
                    <a:bodyPr/>
                    <a:lstStyle/>
                    <a:p>
                      <a:pPr marL="88900" indent="0" algn="l" fontAlgn="b"/>
                      <a:r>
                        <a:rPr lang="en-GB" sz="1400" b="1" i="0" u="none" strike="noStrike" dirty="0">
                          <a:solidFill>
                            <a:srgbClr val="000000"/>
                          </a:solidFill>
                          <a:effectLst/>
                          <a:latin typeface="+mn-lt"/>
                        </a:rPr>
                        <a:t>Energy costs - green Electric</a:t>
                      </a:r>
                    </a:p>
                  </a:txBody>
                  <a:tcPr marL="7620" marR="7620" marT="7620" marB="0" anchor="ctr"/>
                </a:tc>
                <a:tc>
                  <a:txBody>
                    <a:bodyPr/>
                    <a:lstStyle/>
                    <a:p>
                      <a:pPr algn="ctr" fontAlgn="b"/>
                      <a:r>
                        <a:rPr lang="en-GB" sz="1400" b="1" i="0" u="none" strike="noStrike" dirty="0">
                          <a:solidFill>
                            <a:srgbClr val="000000"/>
                          </a:solidFill>
                          <a:effectLst/>
                          <a:latin typeface="+mn-lt"/>
                        </a:rPr>
                        <a:t>10%</a:t>
                      </a:r>
                    </a:p>
                  </a:txBody>
                  <a:tcPr marL="7620" marR="7620" marT="7620" marB="0" anchor="ctr"/>
                </a:tc>
                <a:tc>
                  <a:txBody>
                    <a:bodyPr/>
                    <a:lstStyle/>
                    <a:p>
                      <a:pPr algn="ctr" fontAlgn="b"/>
                      <a:r>
                        <a:rPr lang="en-GB" sz="1400" b="0" i="0" u="none" strike="noStrike" dirty="0">
                          <a:solidFill>
                            <a:srgbClr val="000000"/>
                          </a:solidFill>
                          <a:effectLst/>
                          <a:latin typeface="+mn-lt"/>
                        </a:rPr>
                        <a:t>12%</a:t>
                      </a:r>
                    </a:p>
                  </a:txBody>
                  <a:tcPr marL="7620" marR="7620" marT="7620" marB="0" anchor="ctr"/>
                </a:tc>
                <a:tc>
                  <a:txBody>
                    <a:bodyPr/>
                    <a:lstStyle/>
                    <a:p>
                      <a:pPr algn="ctr" fontAlgn="b"/>
                      <a:r>
                        <a:rPr lang="en-GB" sz="1400" b="0" i="0" u="none" strike="noStrike" dirty="0">
                          <a:solidFill>
                            <a:srgbClr val="000000"/>
                          </a:solidFill>
                          <a:effectLst/>
                          <a:latin typeface="+mn-lt"/>
                        </a:rPr>
                        <a:t>10%</a:t>
                      </a:r>
                    </a:p>
                  </a:txBody>
                  <a:tcPr marL="7620" marR="7620" marT="7620" marB="0" anchor="ctr"/>
                </a:tc>
                <a:tc>
                  <a:txBody>
                    <a:bodyPr/>
                    <a:lstStyle/>
                    <a:p>
                      <a:pPr algn="ctr" fontAlgn="b"/>
                      <a:r>
                        <a:rPr lang="en-GB" sz="1400" b="0" i="0" u="none" strike="noStrike" dirty="0">
                          <a:solidFill>
                            <a:srgbClr val="000000"/>
                          </a:solidFill>
                          <a:effectLst/>
                          <a:latin typeface="+mn-lt"/>
                        </a:rPr>
                        <a:t>4%</a:t>
                      </a:r>
                    </a:p>
                  </a:txBody>
                  <a:tcPr marL="7620" marR="7620" marT="7620" marB="0" anchor="ctr"/>
                </a:tc>
                <a:tc>
                  <a:txBody>
                    <a:bodyPr/>
                    <a:lstStyle/>
                    <a:p>
                      <a:pPr algn="ctr" fontAlgn="b"/>
                      <a:r>
                        <a:rPr lang="en-GB" sz="1400" b="0" i="0" u="none" strike="noStrike" dirty="0">
                          <a:solidFill>
                            <a:srgbClr val="000000"/>
                          </a:solidFill>
                          <a:effectLst/>
                          <a:latin typeface="+mn-lt"/>
                        </a:rPr>
                        <a:t>15%</a:t>
                      </a:r>
                    </a:p>
                  </a:txBody>
                  <a:tcPr marL="7620" marR="7620" marT="7620" marB="0" anchor="ctr"/>
                </a:tc>
                <a:extLst>
                  <a:ext uri="{0D108BD9-81ED-4DB2-BD59-A6C34878D82A}">
                    <a16:rowId xmlns:a16="http://schemas.microsoft.com/office/drawing/2014/main" val="120472602"/>
                  </a:ext>
                </a:extLst>
              </a:tr>
              <a:tr h="329857">
                <a:tc>
                  <a:txBody>
                    <a:bodyPr/>
                    <a:lstStyle/>
                    <a:p>
                      <a:pPr marL="88900" indent="0" algn="l" fontAlgn="b"/>
                      <a:r>
                        <a:rPr lang="en-GB" sz="1400" b="1" i="0" u="none" strike="noStrike" dirty="0">
                          <a:solidFill>
                            <a:srgbClr val="000000"/>
                          </a:solidFill>
                          <a:effectLst/>
                          <a:latin typeface="+mn-lt"/>
                        </a:rPr>
                        <a:t>Insurance premiums</a:t>
                      </a:r>
                    </a:p>
                  </a:txBody>
                  <a:tcPr marL="7620" marR="7620" marT="7620" marB="0" anchor="ctr"/>
                </a:tc>
                <a:tc>
                  <a:txBody>
                    <a:bodyPr/>
                    <a:lstStyle/>
                    <a:p>
                      <a:pPr algn="ctr" fontAlgn="b"/>
                      <a:r>
                        <a:rPr lang="en-GB" sz="1400" b="1" i="0" u="none" strike="noStrike" dirty="0">
                          <a:solidFill>
                            <a:srgbClr val="000000"/>
                          </a:solidFill>
                          <a:effectLst/>
                          <a:latin typeface="+mn-lt"/>
                        </a:rPr>
                        <a:t>50%</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48%</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50%</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56%</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65%</a:t>
                      </a:r>
                    </a:p>
                  </a:txBody>
                  <a:tcPr marL="7620" marR="7620" marT="7620" marB="0" anchor="ctr">
                    <a:solidFill>
                      <a:schemeClr val="accent3"/>
                    </a:solidFill>
                  </a:tcPr>
                </a:tc>
                <a:extLst>
                  <a:ext uri="{0D108BD9-81ED-4DB2-BD59-A6C34878D82A}">
                    <a16:rowId xmlns:a16="http://schemas.microsoft.com/office/drawing/2014/main" val="1782972003"/>
                  </a:ext>
                </a:extLst>
              </a:tr>
              <a:tr h="329857">
                <a:tc>
                  <a:txBody>
                    <a:bodyPr/>
                    <a:lstStyle/>
                    <a:p>
                      <a:pPr marL="88900" indent="0" algn="l" fontAlgn="b"/>
                      <a:r>
                        <a:rPr lang="en-GB" sz="1400" b="1" i="0" u="none" strike="noStrike" dirty="0">
                          <a:solidFill>
                            <a:srgbClr val="000000"/>
                          </a:solidFill>
                          <a:effectLst/>
                          <a:latin typeface="+mn-lt"/>
                        </a:rPr>
                        <a:t>Food supplies</a:t>
                      </a:r>
                    </a:p>
                  </a:txBody>
                  <a:tcPr marL="7620" marR="7620" marT="7620" marB="0" anchor="ctr"/>
                </a:tc>
                <a:tc>
                  <a:txBody>
                    <a:bodyPr/>
                    <a:lstStyle/>
                    <a:p>
                      <a:pPr algn="ctr" fontAlgn="b"/>
                      <a:r>
                        <a:rPr lang="en-GB" sz="1400" b="1" i="0" u="none" strike="noStrike" dirty="0">
                          <a:solidFill>
                            <a:srgbClr val="000000"/>
                          </a:solidFill>
                          <a:effectLst/>
                          <a:latin typeface="+mn-lt"/>
                        </a:rPr>
                        <a:t>45%</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19%</a:t>
                      </a:r>
                    </a:p>
                  </a:txBody>
                  <a:tcPr marL="7620" marR="7620" marT="7620" marB="0" anchor="ctr"/>
                </a:tc>
                <a:tc>
                  <a:txBody>
                    <a:bodyPr/>
                    <a:lstStyle/>
                    <a:p>
                      <a:pPr algn="ctr" fontAlgn="b"/>
                      <a:r>
                        <a:rPr lang="en-GB" sz="1400" b="0" i="0" u="none" strike="noStrike" dirty="0">
                          <a:solidFill>
                            <a:srgbClr val="000000"/>
                          </a:solidFill>
                          <a:effectLst/>
                          <a:latin typeface="+mn-lt"/>
                        </a:rPr>
                        <a:t>55%</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49%</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38%</a:t>
                      </a:r>
                    </a:p>
                  </a:txBody>
                  <a:tcPr marL="7620" marR="7620" marT="7620" marB="0" anchor="ctr"/>
                </a:tc>
                <a:extLst>
                  <a:ext uri="{0D108BD9-81ED-4DB2-BD59-A6C34878D82A}">
                    <a16:rowId xmlns:a16="http://schemas.microsoft.com/office/drawing/2014/main" val="3786223513"/>
                  </a:ext>
                </a:extLst>
              </a:tr>
              <a:tr h="329857">
                <a:tc>
                  <a:txBody>
                    <a:bodyPr/>
                    <a:lstStyle/>
                    <a:p>
                      <a:pPr marL="88900" indent="0" algn="l" fontAlgn="b">
                        <a:tabLst>
                          <a:tab pos="88900" algn="l"/>
                        </a:tabLst>
                      </a:pPr>
                      <a:r>
                        <a:rPr lang="en-GB" sz="1400" b="1" i="0" u="none" strike="noStrike" dirty="0">
                          <a:solidFill>
                            <a:srgbClr val="000000"/>
                          </a:solidFill>
                          <a:effectLst/>
                          <a:latin typeface="+mn-lt"/>
                        </a:rPr>
                        <a:t>Other supplies</a:t>
                      </a:r>
                    </a:p>
                  </a:txBody>
                  <a:tcPr marL="7620" marR="7620" marT="7620" marB="0" anchor="ctr"/>
                </a:tc>
                <a:tc>
                  <a:txBody>
                    <a:bodyPr/>
                    <a:lstStyle/>
                    <a:p>
                      <a:pPr algn="ctr" fontAlgn="b"/>
                      <a:r>
                        <a:rPr lang="en-GB" sz="1400" b="1" i="0" u="none" strike="noStrike" dirty="0">
                          <a:solidFill>
                            <a:srgbClr val="000000"/>
                          </a:solidFill>
                          <a:effectLst/>
                          <a:latin typeface="+mn-lt"/>
                        </a:rPr>
                        <a:t>32%</a:t>
                      </a:r>
                    </a:p>
                  </a:txBody>
                  <a:tcPr marL="7620" marR="7620" marT="7620" marB="0" anchor="ctr"/>
                </a:tc>
                <a:tc>
                  <a:txBody>
                    <a:bodyPr/>
                    <a:lstStyle/>
                    <a:p>
                      <a:pPr algn="ctr" fontAlgn="b"/>
                      <a:r>
                        <a:rPr lang="en-GB" sz="1400" b="0" i="0" u="none" strike="noStrike" dirty="0">
                          <a:solidFill>
                            <a:srgbClr val="000000"/>
                          </a:solidFill>
                          <a:effectLst/>
                          <a:latin typeface="+mn-lt"/>
                        </a:rPr>
                        <a:t>29%</a:t>
                      </a:r>
                    </a:p>
                  </a:txBody>
                  <a:tcPr marL="7620" marR="7620" marT="7620" marB="0" anchor="ctr"/>
                </a:tc>
                <a:tc>
                  <a:txBody>
                    <a:bodyPr/>
                    <a:lstStyle/>
                    <a:p>
                      <a:pPr algn="ctr" fontAlgn="b"/>
                      <a:r>
                        <a:rPr lang="en-GB" sz="1400" b="0" i="0" u="none" strike="noStrike" dirty="0">
                          <a:solidFill>
                            <a:srgbClr val="000000"/>
                          </a:solidFill>
                          <a:effectLst/>
                          <a:latin typeface="+mn-lt"/>
                        </a:rPr>
                        <a:t>31%</a:t>
                      </a:r>
                    </a:p>
                  </a:txBody>
                  <a:tcPr marL="7620" marR="7620" marT="7620" marB="0" anchor="ctr"/>
                </a:tc>
                <a:tc>
                  <a:txBody>
                    <a:bodyPr/>
                    <a:lstStyle/>
                    <a:p>
                      <a:pPr algn="ctr" fontAlgn="b"/>
                      <a:r>
                        <a:rPr lang="en-GB" sz="1400" b="0" i="0" u="none" strike="noStrike" dirty="0">
                          <a:solidFill>
                            <a:srgbClr val="000000"/>
                          </a:solidFill>
                          <a:effectLst/>
                          <a:latin typeface="+mn-lt"/>
                        </a:rPr>
                        <a:t>32%</a:t>
                      </a:r>
                    </a:p>
                  </a:txBody>
                  <a:tcPr marL="7620" marR="7620" marT="7620" marB="0" anchor="ctr"/>
                </a:tc>
                <a:tc>
                  <a:txBody>
                    <a:bodyPr/>
                    <a:lstStyle/>
                    <a:p>
                      <a:pPr algn="ctr" fontAlgn="b"/>
                      <a:r>
                        <a:rPr lang="en-GB" sz="1400" b="0" i="0" u="none" strike="noStrike" dirty="0">
                          <a:solidFill>
                            <a:srgbClr val="000000"/>
                          </a:solidFill>
                          <a:effectLst/>
                          <a:latin typeface="+mn-lt"/>
                        </a:rPr>
                        <a:t>50%</a:t>
                      </a:r>
                    </a:p>
                  </a:txBody>
                  <a:tcPr marL="7620" marR="7620" marT="7620" marB="0" anchor="ctr">
                    <a:solidFill>
                      <a:schemeClr val="accent3"/>
                    </a:solidFill>
                  </a:tcPr>
                </a:tc>
                <a:extLst>
                  <a:ext uri="{0D108BD9-81ED-4DB2-BD59-A6C34878D82A}">
                    <a16:rowId xmlns:a16="http://schemas.microsoft.com/office/drawing/2014/main" val="3763305009"/>
                  </a:ext>
                </a:extLst>
              </a:tr>
              <a:tr h="329857">
                <a:tc>
                  <a:txBody>
                    <a:bodyPr/>
                    <a:lstStyle/>
                    <a:p>
                      <a:pPr marL="88900" indent="0" algn="l" fontAlgn="b"/>
                      <a:r>
                        <a:rPr lang="en-GB" sz="1400" b="1" i="0" u="none" strike="noStrike" dirty="0">
                          <a:solidFill>
                            <a:srgbClr val="000000"/>
                          </a:solidFill>
                          <a:effectLst/>
                          <a:latin typeface="+mn-lt"/>
                        </a:rPr>
                        <a:t>Staffing/labour costs</a:t>
                      </a:r>
                    </a:p>
                  </a:txBody>
                  <a:tcPr marL="7620" marR="7620" marT="7620" marB="0" anchor="ctr"/>
                </a:tc>
                <a:tc>
                  <a:txBody>
                    <a:bodyPr/>
                    <a:lstStyle/>
                    <a:p>
                      <a:pPr algn="ctr" fontAlgn="b"/>
                      <a:r>
                        <a:rPr lang="en-GB" sz="1400" b="1" i="0" u="none" strike="noStrike" dirty="0">
                          <a:solidFill>
                            <a:srgbClr val="000000"/>
                          </a:solidFill>
                          <a:effectLst/>
                          <a:latin typeface="+mn-lt"/>
                        </a:rPr>
                        <a:t>46%</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46%</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44%</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55%</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42%</a:t>
                      </a:r>
                    </a:p>
                  </a:txBody>
                  <a:tcPr marL="7620" marR="7620" marT="7620" marB="0" anchor="ctr">
                    <a:solidFill>
                      <a:schemeClr val="accent3"/>
                    </a:solidFill>
                  </a:tcPr>
                </a:tc>
                <a:extLst>
                  <a:ext uri="{0D108BD9-81ED-4DB2-BD59-A6C34878D82A}">
                    <a16:rowId xmlns:a16="http://schemas.microsoft.com/office/drawing/2014/main" val="4095383327"/>
                  </a:ext>
                </a:extLst>
              </a:tr>
              <a:tr h="329857">
                <a:tc>
                  <a:txBody>
                    <a:bodyPr/>
                    <a:lstStyle/>
                    <a:p>
                      <a:pPr marL="88900" indent="0" algn="l" fontAlgn="b"/>
                      <a:r>
                        <a:rPr lang="en-GB" sz="1400" b="1" i="0" u="none" strike="noStrike" dirty="0">
                          <a:solidFill>
                            <a:srgbClr val="000000"/>
                          </a:solidFill>
                          <a:effectLst/>
                          <a:latin typeface="+mn-lt"/>
                        </a:rPr>
                        <a:t>Building and maintenance costs</a:t>
                      </a:r>
                    </a:p>
                  </a:txBody>
                  <a:tcPr marL="7620" marR="7620" marT="7620" marB="0" anchor="ctr"/>
                </a:tc>
                <a:tc>
                  <a:txBody>
                    <a:bodyPr/>
                    <a:lstStyle/>
                    <a:p>
                      <a:pPr algn="ctr" fontAlgn="b"/>
                      <a:r>
                        <a:rPr lang="en-GB" sz="1400" b="1" i="0" u="none" strike="noStrike" dirty="0">
                          <a:solidFill>
                            <a:srgbClr val="000000"/>
                          </a:solidFill>
                          <a:effectLst/>
                          <a:latin typeface="+mn-lt"/>
                        </a:rPr>
                        <a:t>57%</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69%</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54%</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52%</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73%</a:t>
                      </a:r>
                    </a:p>
                  </a:txBody>
                  <a:tcPr marL="7620" marR="7620" marT="7620" marB="0" anchor="ctr">
                    <a:solidFill>
                      <a:schemeClr val="accent3"/>
                    </a:solidFill>
                  </a:tcPr>
                </a:tc>
                <a:extLst>
                  <a:ext uri="{0D108BD9-81ED-4DB2-BD59-A6C34878D82A}">
                    <a16:rowId xmlns:a16="http://schemas.microsoft.com/office/drawing/2014/main" val="2010541757"/>
                  </a:ext>
                </a:extLst>
              </a:tr>
              <a:tr h="401919">
                <a:tc>
                  <a:txBody>
                    <a:bodyPr/>
                    <a:lstStyle/>
                    <a:p>
                      <a:pPr marL="88900" indent="0" algn="l" fontAlgn="b"/>
                      <a:r>
                        <a:rPr lang="en-GB" sz="1400" b="1" i="0" u="none" strike="noStrike" dirty="0">
                          <a:solidFill>
                            <a:srgbClr val="000000"/>
                          </a:solidFill>
                          <a:effectLst/>
                          <a:latin typeface="+mn-lt"/>
                        </a:rPr>
                        <a:t>Membership subscriptions</a:t>
                      </a:r>
                    </a:p>
                  </a:txBody>
                  <a:tcPr marL="7620" marR="7620" marT="7620" marB="0" anchor="ctr"/>
                </a:tc>
                <a:tc>
                  <a:txBody>
                    <a:bodyPr/>
                    <a:lstStyle/>
                    <a:p>
                      <a:pPr algn="ctr" fontAlgn="b"/>
                      <a:r>
                        <a:rPr lang="en-GB" sz="1400" b="1" i="0" u="none" strike="noStrike" dirty="0">
                          <a:solidFill>
                            <a:srgbClr val="000000"/>
                          </a:solidFill>
                          <a:effectLst/>
                          <a:latin typeface="+mn-lt"/>
                        </a:rPr>
                        <a:t>10%</a:t>
                      </a:r>
                    </a:p>
                  </a:txBody>
                  <a:tcPr marL="7620" marR="7620" marT="7620" marB="0" anchor="ctr"/>
                </a:tc>
                <a:tc>
                  <a:txBody>
                    <a:bodyPr/>
                    <a:lstStyle/>
                    <a:p>
                      <a:pPr algn="ctr" fontAlgn="b"/>
                      <a:r>
                        <a:rPr lang="en-GB" sz="1400" b="0" i="0" u="none" strike="noStrike" dirty="0">
                          <a:solidFill>
                            <a:srgbClr val="000000"/>
                          </a:solidFill>
                          <a:effectLst/>
                          <a:latin typeface="+mn-lt"/>
                        </a:rPr>
                        <a:t>12%</a:t>
                      </a:r>
                    </a:p>
                  </a:txBody>
                  <a:tcPr marL="7620" marR="7620" marT="7620" marB="0" anchor="ctr"/>
                </a:tc>
                <a:tc>
                  <a:txBody>
                    <a:bodyPr/>
                    <a:lstStyle/>
                    <a:p>
                      <a:pPr algn="ctr" fontAlgn="b"/>
                      <a:r>
                        <a:rPr lang="en-GB" sz="1400" b="0" i="0" u="none" strike="noStrike" dirty="0">
                          <a:solidFill>
                            <a:srgbClr val="000000"/>
                          </a:solidFill>
                          <a:effectLst/>
                          <a:latin typeface="+mn-lt"/>
                        </a:rPr>
                        <a:t>8%</a:t>
                      </a:r>
                    </a:p>
                  </a:txBody>
                  <a:tcPr marL="7620" marR="7620" marT="7620" marB="0" anchor="ctr"/>
                </a:tc>
                <a:tc>
                  <a:txBody>
                    <a:bodyPr/>
                    <a:lstStyle/>
                    <a:p>
                      <a:pPr algn="ctr" fontAlgn="b"/>
                      <a:r>
                        <a:rPr lang="en-GB" sz="1400" b="0" i="0" u="none" strike="noStrike" dirty="0">
                          <a:solidFill>
                            <a:srgbClr val="000000"/>
                          </a:solidFill>
                          <a:effectLst/>
                          <a:latin typeface="+mn-lt"/>
                        </a:rPr>
                        <a:t>14%</a:t>
                      </a:r>
                    </a:p>
                  </a:txBody>
                  <a:tcPr marL="7620" marR="7620" marT="7620" marB="0" anchor="ctr"/>
                </a:tc>
                <a:tc>
                  <a:txBody>
                    <a:bodyPr/>
                    <a:lstStyle/>
                    <a:p>
                      <a:pPr algn="ctr" fontAlgn="b"/>
                      <a:r>
                        <a:rPr lang="en-GB" sz="1400" b="0" i="0" u="none" strike="noStrike" dirty="0">
                          <a:solidFill>
                            <a:srgbClr val="000000"/>
                          </a:solidFill>
                          <a:effectLst/>
                          <a:latin typeface="+mn-lt"/>
                        </a:rPr>
                        <a:t>19%</a:t>
                      </a:r>
                    </a:p>
                  </a:txBody>
                  <a:tcPr marL="7620" marR="7620" marT="7620" marB="0" anchor="ctr"/>
                </a:tc>
                <a:extLst>
                  <a:ext uri="{0D108BD9-81ED-4DB2-BD59-A6C34878D82A}">
                    <a16:rowId xmlns:a16="http://schemas.microsoft.com/office/drawing/2014/main" val="168990445"/>
                  </a:ext>
                </a:extLst>
              </a:tr>
              <a:tr h="457421">
                <a:tc>
                  <a:txBody>
                    <a:bodyPr/>
                    <a:lstStyle/>
                    <a:p>
                      <a:pPr marL="88900" indent="0" algn="l" fontAlgn="b"/>
                      <a:r>
                        <a:rPr lang="en-US" sz="1400" b="1" i="0" u="none" strike="noStrike" dirty="0">
                          <a:solidFill>
                            <a:srgbClr val="000000"/>
                          </a:solidFill>
                          <a:effectLst/>
                          <a:latin typeface="+mn-lt"/>
                        </a:rPr>
                        <a:t>None of these - I have found/will find ways to reduce my businesses' operational costs</a:t>
                      </a:r>
                    </a:p>
                  </a:txBody>
                  <a:tcPr marL="7620" marR="7620" marT="7620" marB="0" anchor="ctr"/>
                </a:tc>
                <a:tc>
                  <a:txBody>
                    <a:bodyPr/>
                    <a:lstStyle/>
                    <a:p>
                      <a:pPr algn="ctr" fontAlgn="b"/>
                      <a:r>
                        <a:rPr lang="en-GB" sz="1400" b="1" i="0" u="none" strike="noStrike" dirty="0">
                          <a:solidFill>
                            <a:srgbClr val="000000"/>
                          </a:solidFill>
                          <a:effectLst/>
                          <a:latin typeface="+mn-lt"/>
                        </a:rPr>
                        <a:t>1%</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1%</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extLst>
                  <a:ext uri="{0D108BD9-81ED-4DB2-BD59-A6C34878D82A}">
                    <a16:rowId xmlns:a16="http://schemas.microsoft.com/office/drawing/2014/main" val="3525299199"/>
                  </a:ext>
                </a:extLst>
              </a:tr>
              <a:tr h="329857">
                <a:tc>
                  <a:txBody>
                    <a:bodyPr/>
                    <a:lstStyle/>
                    <a:p>
                      <a:pPr marL="88900" indent="0" algn="l" fontAlgn="b"/>
                      <a:r>
                        <a:rPr lang="en-US" sz="1400" b="1" i="0" u="none" strike="noStrike" dirty="0">
                          <a:solidFill>
                            <a:srgbClr val="000000"/>
                          </a:solidFill>
                          <a:effectLst/>
                          <a:latin typeface="+mn-lt"/>
                        </a:rPr>
                        <a:t>Other costs</a:t>
                      </a:r>
                    </a:p>
                  </a:txBody>
                  <a:tcPr marL="7620" marR="7620" marT="7620" marB="0" anchor="ctr"/>
                </a:tc>
                <a:tc>
                  <a:txBody>
                    <a:bodyPr/>
                    <a:lstStyle/>
                    <a:p>
                      <a:pPr algn="ctr" fontAlgn="b"/>
                      <a:r>
                        <a:rPr lang="en-GB" sz="1400" b="1" i="0" u="none" strike="noStrike" dirty="0">
                          <a:solidFill>
                            <a:srgbClr val="000000"/>
                          </a:solidFill>
                          <a:effectLst/>
                          <a:latin typeface="+mn-lt"/>
                        </a:rPr>
                        <a:t>12%</a:t>
                      </a:r>
                    </a:p>
                  </a:txBody>
                  <a:tcPr marL="7620" marR="7620" marT="7620" marB="0" anchor="ctr"/>
                </a:tc>
                <a:tc>
                  <a:txBody>
                    <a:bodyPr/>
                    <a:lstStyle/>
                    <a:p>
                      <a:pPr algn="ctr" fontAlgn="b"/>
                      <a:r>
                        <a:rPr lang="en-GB" sz="1400" b="0" i="0" u="none" strike="noStrike" dirty="0">
                          <a:solidFill>
                            <a:srgbClr val="000000"/>
                          </a:solidFill>
                          <a:effectLst/>
                          <a:latin typeface="+mn-lt"/>
                        </a:rPr>
                        <a:t>7%</a:t>
                      </a:r>
                    </a:p>
                  </a:txBody>
                  <a:tcPr marL="7620" marR="7620" marT="7620" marB="0" anchor="ctr"/>
                </a:tc>
                <a:tc>
                  <a:txBody>
                    <a:bodyPr/>
                    <a:lstStyle/>
                    <a:p>
                      <a:pPr algn="ctr" fontAlgn="b"/>
                      <a:r>
                        <a:rPr lang="en-GB" sz="1400" b="0" i="0" u="none" strike="noStrike" dirty="0">
                          <a:solidFill>
                            <a:srgbClr val="000000"/>
                          </a:solidFill>
                          <a:effectLst/>
                          <a:latin typeface="+mn-lt"/>
                        </a:rPr>
                        <a:t>13%</a:t>
                      </a:r>
                    </a:p>
                  </a:txBody>
                  <a:tcPr marL="7620" marR="7620" marT="7620" marB="0" anchor="ctr"/>
                </a:tc>
                <a:tc>
                  <a:txBody>
                    <a:bodyPr/>
                    <a:lstStyle/>
                    <a:p>
                      <a:pPr algn="ctr" fontAlgn="b"/>
                      <a:r>
                        <a:rPr lang="en-GB" sz="1400" b="0" i="0" u="none" strike="noStrike" dirty="0">
                          <a:solidFill>
                            <a:srgbClr val="000000"/>
                          </a:solidFill>
                          <a:effectLst/>
                          <a:latin typeface="+mn-lt"/>
                        </a:rPr>
                        <a:t>13%</a:t>
                      </a:r>
                    </a:p>
                  </a:txBody>
                  <a:tcPr marL="7620" marR="7620" marT="7620" marB="0" anchor="ctr"/>
                </a:tc>
                <a:tc>
                  <a:txBody>
                    <a:bodyPr/>
                    <a:lstStyle/>
                    <a:p>
                      <a:pPr algn="ctr" fontAlgn="b"/>
                      <a:r>
                        <a:rPr lang="en-GB" sz="1400" b="0" i="0" u="none" strike="noStrike" dirty="0">
                          <a:solidFill>
                            <a:srgbClr val="000000"/>
                          </a:solidFill>
                          <a:effectLst/>
                          <a:latin typeface="+mn-lt"/>
                        </a:rPr>
                        <a:t>15%</a:t>
                      </a:r>
                    </a:p>
                  </a:txBody>
                  <a:tcPr marL="7620" marR="7620" marT="7620" marB="0" anchor="ctr"/>
                </a:tc>
                <a:extLst>
                  <a:ext uri="{0D108BD9-81ED-4DB2-BD59-A6C34878D82A}">
                    <a16:rowId xmlns:a16="http://schemas.microsoft.com/office/drawing/2014/main" val="652842344"/>
                  </a:ext>
                </a:extLst>
              </a:tr>
            </a:tbl>
          </a:graphicData>
        </a:graphic>
      </p:graphicFrame>
      <p:cxnSp>
        <p:nvCxnSpPr>
          <p:cNvPr id="11" name="Straight Connector 10"/>
          <p:cNvCxnSpPr/>
          <p:nvPr/>
        </p:nvCxnSpPr>
        <p:spPr>
          <a:xfrm flipV="1">
            <a:off x="0" y="692696"/>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51520" y="980728"/>
            <a:ext cx="8640960" cy="1077218"/>
          </a:xfrm>
          <a:prstGeom prst="rect">
            <a:avLst/>
          </a:prstGeom>
        </p:spPr>
        <p:txBody>
          <a:bodyPr wrap="square">
            <a:spAutoFit/>
          </a:bodyPr>
          <a:lstStyle/>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p:txBody>
      </p:sp>
      <p:sp>
        <p:nvSpPr>
          <p:cNvPr id="8" name="Rectangle 7"/>
          <p:cNvSpPr/>
          <p:nvPr/>
        </p:nvSpPr>
        <p:spPr>
          <a:xfrm>
            <a:off x="251520" y="188640"/>
            <a:ext cx="5479449" cy="471539"/>
          </a:xfrm>
          <a:prstGeom prst="rect">
            <a:avLst/>
          </a:prstGeom>
        </p:spPr>
        <p:txBody>
          <a:bodyPr wrap="non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Key results – Inflationary pressures by county</a:t>
            </a:r>
          </a:p>
        </p:txBody>
      </p:sp>
      <p:sp>
        <p:nvSpPr>
          <p:cNvPr id="9" name="Rectangle 8"/>
          <p:cNvSpPr/>
          <p:nvPr/>
        </p:nvSpPr>
        <p:spPr>
          <a:xfrm>
            <a:off x="281833" y="791418"/>
            <a:ext cx="8634921" cy="738664"/>
          </a:xfrm>
          <a:prstGeom prst="rect">
            <a:avLst/>
          </a:prstGeom>
        </p:spPr>
        <p:txBody>
          <a:bodyPr wrap="square">
            <a:spAutoFit/>
          </a:bodyPr>
          <a:lstStyle/>
          <a:p>
            <a:pPr marL="285750" indent="-285750">
              <a:buFont typeface="Arial" panose="020B0604020202020204" pitchFamily="34" charset="0"/>
              <a:buChar char="•"/>
            </a:pPr>
            <a:r>
              <a:rPr lang="en-US" sz="1400" dirty="0">
                <a:solidFill>
                  <a:schemeClr val="tx2"/>
                </a:solidFill>
              </a:rPr>
              <a:t>When asked which inflationary items they thought were having the most impact on their business by far the largest proportion of businesses across each of the counties said electric energy costs (87% of Cornwall businesses, 85% of Devon businesses, 91% of Dorset businesses and 81% of Somerset businesses).</a:t>
            </a:r>
            <a:endParaRPr lang="en-GB" sz="1400" dirty="0">
              <a:solidFill>
                <a:schemeClr val="tx2"/>
              </a:solidFill>
            </a:endParaRPr>
          </a:p>
        </p:txBody>
      </p:sp>
      <p:sp>
        <p:nvSpPr>
          <p:cNvPr id="3" name="Slide Number Placeholder 2">
            <a:extLst>
              <a:ext uri="{FF2B5EF4-FFF2-40B4-BE49-F238E27FC236}">
                <a16:creationId xmlns:a16="http://schemas.microsoft.com/office/drawing/2014/main" id="{B3BDDDDA-F7A1-4830-861A-5FF6686A6821}"/>
              </a:ext>
            </a:extLst>
          </p:cNvPr>
          <p:cNvSpPr>
            <a:spLocks noGrp="1"/>
          </p:cNvSpPr>
          <p:nvPr>
            <p:ph type="sldNum" sz="quarter" idx="12"/>
          </p:nvPr>
        </p:nvSpPr>
        <p:spPr>
          <a:xfrm>
            <a:off x="7010400" y="6554229"/>
            <a:ext cx="2133600" cy="365125"/>
          </a:xfrm>
        </p:spPr>
        <p:txBody>
          <a:bodyPr/>
          <a:lstStyle/>
          <a:p>
            <a:fld id="{F9499BC9-3262-48D8-BE6C-850D19DED04D}" type="slidenum">
              <a:rPr lang="en-GB" smtClean="0"/>
              <a:t>13</a:t>
            </a:fld>
            <a:endParaRPr lang="en-GB" dirty="0"/>
          </a:p>
        </p:txBody>
      </p:sp>
    </p:spTree>
    <p:extLst>
      <p:ext uri="{BB962C8B-B14F-4D97-AF65-F5344CB8AC3E}">
        <p14:creationId xmlns:p14="http://schemas.microsoft.com/office/powerpoint/2010/main" val="331877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692696"/>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51520" y="980728"/>
            <a:ext cx="8640960" cy="1077218"/>
          </a:xfrm>
          <a:prstGeom prst="rect">
            <a:avLst/>
          </a:prstGeom>
        </p:spPr>
        <p:txBody>
          <a:bodyPr wrap="square">
            <a:spAutoFit/>
          </a:bodyPr>
          <a:lstStyle/>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2808980435"/>
              </p:ext>
            </p:extLst>
          </p:nvPr>
        </p:nvGraphicFramePr>
        <p:xfrm>
          <a:off x="344700" y="2251124"/>
          <a:ext cx="8568000" cy="4236400"/>
        </p:xfrm>
        <a:graphic>
          <a:graphicData uri="http://schemas.openxmlformats.org/drawingml/2006/table">
            <a:tbl>
              <a:tblPr firstRow="1" bandRow="1">
                <a:tableStyleId>{5C22544A-7EE6-4342-B048-85BDC9FD1C3A}</a:tableStyleId>
              </a:tblPr>
              <a:tblGrid>
                <a:gridCol w="3528000">
                  <a:extLst>
                    <a:ext uri="{9D8B030D-6E8A-4147-A177-3AD203B41FA5}">
                      <a16:colId xmlns:a16="http://schemas.microsoft.com/office/drawing/2014/main" val="20000"/>
                    </a:ext>
                  </a:extLst>
                </a:gridCol>
                <a:gridCol w="1008000">
                  <a:extLst>
                    <a:ext uri="{9D8B030D-6E8A-4147-A177-3AD203B41FA5}">
                      <a16:colId xmlns:a16="http://schemas.microsoft.com/office/drawing/2014/main" val="20001"/>
                    </a:ext>
                  </a:extLst>
                </a:gridCol>
                <a:gridCol w="1008000">
                  <a:extLst>
                    <a:ext uri="{9D8B030D-6E8A-4147-A177-3AD203B41FA5}">
                      <a16:colId xmlns:a16="http://schemas.microsoft.com/office/drawing/2014/main" val="20002"/>
                    </a:ext>
                  </a:extLst>
                </a:gridCol>
                <a:gridCol w="1008000">
                  <a:extLst>
                    <a:ext uri="{9D8B030D-6E8A-4147-A177-3AD203B41FA5}">
                      <a16:colId xmlns:a16="http://schemas.microsoft.com/office/drawing/2014/main" val="20003"/>
                    </a:ext>
                  </a:extLst>
                </a:gridCol>
                <a:gridCol w="1008000">
                  <a:extLst>
                    <a:ext uri="{9D8B030D-6E8A-4147-A177-3AD203B41FA5}">
                      <a16:colId xmlns:a16="http://schemas.microsoft.com/office/drawing/2014/main" val="20004"/>
                    </a:ext>
                  </a:extLst>
                </a:gridCol>
                <a:gridCol w="1008000">
                  <a:extLst>
                    <a:ext uri="{9D8B030D-6E8A-4147-A177-3AD203B41FA5}">
                      <a16:colId xmlns:a16="http://schemas.microsoft.com/office/drawing/2014/main" val="20005"/>
                    </a:ext>
                  </a:extLst>
                </a:gridCol>
              </a:tblGrid>
              <a:tr h="10630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bg1"/>
                          </a:solidFill>
                          <a:latin typeface="+mn-lt"/>
                        </a:rPr>
                        <a:t>What do you think will be the approximate total change in your businesses' operational costs as a result of these inflationary items?</a:t>
                      </a:r>
                      <a:endParaRPr lang="en-GB" sz="1400" dirty="0">
                        <a:solidFill>
                          <a:schemeClr val="bg1"/>
                        </a:solidFill>
                        <a:latin typeface="+mn-lt"/>
                      </a:endParaRPr>
                    </a:p>
                  </a:txBody>
                  <a:tcPr anchor="ctr"/>
                </a:tc>
                <a:tc>
                  <a:txBody>
                    <a:bodyPr/>
                    <a:lstStyle/>
                    <a:p>
                      <a:pPr algn="ctr"/>
                      <a:r>
                        <a:rPr lang="en-GB" sz="1400" dirty="0">
                          <a:latin typeface="+mn-lt"/>
                        </a:rPr>
                        <a:t>GSW</a:t>
                      </a:r>
                    </a:p>
                  </a:txBody>
                  <a:tcPr anchor="ctr"/>
                </a:tc>
                <a:tc>
                  <a:txBody>
                    <a:bodyPr/>
                    <a:lstStyle/>
                    <a:p>
                      <a:pPr algn="ctr"/>
                      <a:r>
                        <a:rPr lang="en-GB" sz="1400" dirty="0">
                          <a:latin typeface="+mn-lt"/>
                        </a:rPr>
                        <a:t>Cornwall &amp; IoS</a:t>
                      </a:r>
                    </a:p>
                  </a:txBody>
                  <a:tcPr anchor="ctr"/>
                </a:tc>
                <a:tc>
                  <a:txBody>
                    <a:bodyPr/>
                    <a:lstStyle/>
                    <a:p>
                      <a:pPr algn="ctr"/>
                      <a:r>
                        <a:rPr lang="en-GB" sz="1400" dirty="0">
                          <a:latin typeface="+mn-lt"/>
                        </a:rPr>
                        <a:t>Devon</a:t>
                      </a:r>
                    </a:p>
                  </a:txBody>
                  <a:tcPr anchor="ctr"/>
                </a:tc>
                <a:tc>
                  <a:txBody>
                    <a:bodyPr/>
                    <a:lstStyle/>
                    <a:p>
                      <a:pPr algn="ctr"/>
                      <a:r>
                        <a:rPr lang="en-GB" sz="1400" dirty="0">
                          <a:latin typeface="+mn-lt"/>
                        </a:rPr>
                        <a:t>Dorset</a:t>
                      </a:r>
                    </a:p>
                  </a:txBody>
                  <a:tcPr anchor="ctr"/>
                </a:tc>
                <a:tc>
                  <a:txBody>
                    <a:bodyPr/>
                    <a:lstStyle/>
                    <a:p>
                      <a:pPr algn="ctr"/>
                      <a:r>
                        <a:rPr lang="en-GB" sz="1400" dirty="0">
                          <a:latin typeface="+mn-lt"/>
                        </a:rPr>
                        <a:t>Somerset</a:t>
                      </a:r>
                    </a:p>
                  </a:txBody>
                  <a:tcPr anchor="ctr"/>
                </a:tc>
                <a:extLst>
                  <a:ext uri="{0D108BD9-81ED-4DB2-BD59-A6C34878D82A}">
                    <a16:rowId xmlns:a16="http://schemas.microsoft.com/office/drawing/2014/main" val="10000"/>
                  </a:ext>
                </a:extLst>
              </a:tr>
              <a:tr h="453342">
                <a:tc>
                  <a:txBody>
                    <a:bodyPr/>
                    <a:lstStyle/>
                    <a:p>
                      <a:pPr marL="88900" indent="0" algn="l" fontAlgn="b"/>
                      <a:r>
                        <a:rPr lang="en-US" sz="1400" b="1" u="none" strike="noStrike" dirty="0">
                          <a:solidFill>
                            <a:srgbClr val="000000"/>
                          </a:solidFill>
                          <a:effectLst/>
                          <a:latin typeface="+mn-lt"/>
                        </a:rPr>
                        <a:t>Increase by up to 5%</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i="0" u="none" strike="noStrike" dirty="0">
                          <a:solidFill>
                            <a:srgbClr val="000000"/>
                          </a:solidFill>
                          <a:effectLst/>
                          <a:latin typeface="+mn-lt"/>
                        </a:rPr>
                        <a:t>3%</a:t>
                      </a:r>
                    </a:p>
                  </a:txBody>
                  <a:tcPr marL="7620" marR="7620" marT="7620" marB="0" anchor="ctr"/>
                </a:tc>
                <a:tc>
                  <a:txBody>
                    <a:bodyPr/>
                    <a:lstStyle/>
                    <a:p>
                      <a:pPr algn="ctr" fontAlgn="b"/>
                      <a:r>
                        <a:rPr lang="en-GB" sz="1400" b="0" i="0" u="none" strike="noStrike" dirty="0">
                          <a:solidFill>
                            <a:srgbClr val="000000"/>
                          </a:solidFill>
                          <a:effectLst/>
                          <a:latin typeface="+mn-lt"/>
                        </a:rPr>
                        <a:t>4%</a:t>
                      </a:r>
                    </a:p>
                  </a:txBody>
                  <a:tcPr marL="7620" marR="7620" marT="7620" marB="0" anchor="ctr"/>
                </a:tc>
                <a:tc>
                  <a:txBody>
                    <a:bodyPr/>
                    <a:lstStyle/>
                    <a:p>
                      <a:pPr algn="ctr" fontAlgn="b"/>
                      <a:r>
                        <a:rPr lang="en-GB" sz="1400" b="0" i="0" u="none" strike="noStrike" dirty="0">
                          <a:solidFill>
                            <a:srgbClr val="000000"/>
                          </a:solidFill>
                          <a:effectLst/>
                          <a:latin typeface="+mn-lt"/>
                        </a:rPr>
                        <a:t>2%</a:t>
                      </a:r>
                    </a:p>
                  </a:txBody>
                  <a:tcPr marL="7620" marR="7620" marT="7620" marB="0" anchor="ctr"/>
                </a:tc>
                <a:tc>
                  <a:txBody>
                    <a:bodyPr/>
                    <a:lstStyle/>
                    <a:p>
                      <a:pPr algn="ctr" fontAlgn="b"/>
                      <a:r>
                        <a:rPr lang="en-GB" sz="1400" b="0" i="0" u="none" strike="noStrike" dirty="0">
                          <a:solidFill>
                            <a:srgbClr val="000000"/>
                          </a:solidFill>
                          <a:effectLst/>
                          <a:latin typeface="+mn-lt"/>
                        </a:rPr>
                        <a:t>3%</a:t>
                      </a:r>
                    </a:p>
                  </a:txBody>
                  <a:tcPr marL="7620" marR="7620" marT="7620" marB="0" anchor="ctr"/>
                </a:tc>
                <a:tc>
                  <a:txBody>
                    <a:bodyPr/>
                    <a:lstStyle/>
                    <a:p>
                      <a:pPr algn="ctr" fontAlgn="b"/>
                      <a:r>
                        <a:rPr lang="en-GB" sz="1400" b="0" i="0" u="none" strike="noStrike" dirty="0">
                          <a:solidFill>
                            <a:srgbClr val="000000"/>
                          </a:solidFill>
                          <a:effectLst/>
                          <a:latin typeface="+mn-lt"/>
                        </a:rPr>
                        <a:t> -</a:t>
                      </a:r>
                    </a:p>
                  </a:txBody>
                  <a:tcPr marL="7620" marR="7620" marT="7620" marB="0" anchor="ctr"/>
                </a:tc>
                <a:extLst>
                  <a:ext uri="{0D108BD9-81ED-4DB2-BD59-A6C34878D82A}">
                    <a16:rowId xmlns:a16="http://schemas.microsoft.com/office/drawing/2014/main" val="10010"/>
                  </a:ext>
                </a:extLst>
              </a:tr>
              <a:tr h="453342">
                <a:tc>
                  <a:txBody>
                    <a:bodyPr/>
                    <a:lstStyle/>
                    <a:p>
                      <a:pPr marL="88900" indent="0" algn="l" fontAlgn="b"/>
                      <a:r>
                        <a:rPr lang="en-GB" sz="1400" b="1" u="none" strike="noStrike" dirty="0">
                          <a:solidFill>
                            <a:srgbClr val="000000"/>
                          </a:solidFill>
                          <a:effectLst/>
                          <a:latin typeface="+mn-lt"/>
                        </a:rPr>
                        <a:t>Increase by between 6-10%</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1" i="0" u="none" strike="noStrike" dirty="0">
                          <a:solidFill>
                            <a:srgbClr val="000000"/>
                          </a:solidFill>
                          <a:effectLst/>
                          <a:latin typeface="+mn-lt"/>
                        </a:rPr>
                        <a:t>9%</a:t>
                      </a:r>
                    </a:p>
                  </a:txBody>
                  <a:tcPr marL="7620" marR="7620" marT="7620" marB="0" anchor="ctr"/>
                </a:tc>
                <a:tc>
                  <a:txBody>
                    <a:bodyPr/>
                    <a:lstStyle/>
                    <a:p>
                      <a:pPr algn="ctr" fontAlgn="b"/>
                      <a:r>
                        <a:rPr lang="en-GB" sz="1400" b="0" i="0" u="none" strike="noStrike" dirty="0">
                          <a:solidFill>
                            <a:srgbClr val="000000"/>
                          </a:solidFill>
                          <a:effectLst/>
                          <a:latin typeface="+mn-lt"/>
                        </a:rPr>
                        <a:t>11%</a:t>
                      </a:r>
                    </a:p>
                  </a:txBody>
                  <a:tcPr marL="7620" marR="7620" marT="7620" marB="0" anchor="ctr"/>
                </a:tc>
                <a:tc>
                  <a:txBody>
                    <a:bodyPr/>
                    <a:lstStyle/>
                    <a:p>
                      <a:pPr algn="ctr" fontAlgn="b"/>
                      <a:r>
                        <a:rPr lang="en-GB" sz="1400" b="0" i="0" u="none" strike="noStrike" dirty="0">
                          <a:solidFill>
                            <a:srgbClr val="000000"/>
                          </a:solidFill>
                          <a:effectLst/>
                          <a:latin typeface="+mn-lt"/>
                        </a:rPr>
                        <a:t>8%</a:t>
                      </a:r>
                    </a:p>
                  </a:txBody>
                  <a:tcPr marL="7620" marR="7620" marT="7620" marB="0" anchor="ctr"/>
                </a:tc>
                <a:tc>
                  <a:txBody>
                    <a:bodyPr/>
                    <a:lstStyle/>
                    <a:p>
                      <a:pPr algn="ctr" fontAlgn="b"/>
                      <a:r>
                        <a:rPr lang="en-GB" sz="1400" b="0" i="0" u="none" strike="noStrike" dirty="0">
                          <a:solidFill>
                            <a:srgbClr val="000000"/>
                          </a:solidFill>
                          <a:effectLst/>
                          <a:latin typeface="+mn-lt"/>
                        </a:rPr>
                        <a:t>12%</a:t>
                      </a:r>
                    </a:p>
                  </a:txBody>
                  <a:tcPr marL="7620" marR="7620" marT="7620" marB="0" anchor="ctr"/>
                </a:tc>
                <a:tc>
                  <a:txBody>
                    <a:bodyPr/>
                    <a:lstStyle/>
                    <a:p>
                      <a:pPr algn="ctr" fontAlgn="b"/>
                      <a:r>
                        <a:rPr lang="en-GB" sz="1400" b="0" i="0" u="none" strike="noStrike" dirty="0">
                          <a:solidFill>
                            <a:srgbClr val="000000"/>
                          </a:solidFill>
                          <a:effectLst/>
                          <a:latin typeface="+mn-lt"/>
                        </a:rPr>
                        <a:t>12%</a:t>
                      </a:r>
                    </a:p>
                  </a:txBody>
                  <a:tcPr marL="7620" marR="7620" marT="7620" marB="0" anchor="ctr">
                    <a:solidFill>
                      <a:schemeClr val="accent3"/>
                    </a:solidFill>
                  </a:tcPr>
                </a:tc>
                <a:extLst>
                  <a:ext uri="{0D108BD9-81ED-4DB2-BD59-A6C34878D82A}">
                    <a16:rowId xmlns:a16="http://schemas.microsoft.com/office/drawing/2014/main" val="194363798"/>
                  </a:ext>
                </a:extLst>
              </a:tr>
              <a:tr h="453342">
                <a:tc>
                  <a:txBody>
                    <a:bodyPr/>
                    <a:lstStyle/>
                    <a:p>
                      <a:pPr marL="88900" indent="0" algn="l" fontAlgn="b"/>
                      <a:r>
                        <a:rPr lang="en-GB" sz="1400" b="1" u="none" strike="noStrike" dirty="0">
                          <a:solidFill>
                            <a:srgbClr val="000000"/>
                          </a:solidFill>
                          <a:effectLst/>
                          <a:latin typeface="+mn-lt"/>
                        </a:rPr>
                        <a:t>Increase by between 11-15%</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1" i="0" u="none" strike="noStrike" dirty="0">
                          <a:solidFill>
                            <a:srgbClr val="000000"/>
                          </a:solidFill>
                          <a:effectLst/>
                          <a:latin typeface="+mn-lt"/>
                        </a:rPr>
                        <a:t>20%</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20%</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20%</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22%</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8%</a:t>
                      </a:r>
                    </a:p>
                  </a:txBody>
                  <a:tcPr marL="7620" marR="7620" marT="7620" marB="0" anchor="ctr"/>
                </a:tc>
                <a:extLst>
                  <a:ext uri="{0D108BD9-81ED-4DB2-BD59-A6C34878D82A}">
                    <a16:rowId xmlns:a16="http://schemas.microsoft.com/office/drawing/2014/main" val="2648550184"/>
                  </a:ext>
                </a:extLst>
              </a:tr>
              <a:tr h="453342">
                <a:tc>
                  <a:txBody>
                    <a:bodyPr/>
                    <a:lstStyle/>
                    <a:p>
                      <a:pPr marL="88900" indent="0" algn="l" fontAlgn="b"/>
                      <a:r>
                        <a:rPr lang="en-GB" sz="1400" b="1" u="none" strike="noStrike" dirty="0">
                          <a:solidFill>
                            <a:srgbClr val="000000"/>
                          </a:solidFill>
                          <a:effectLst/>
                          <a:latin typeface="+mn-lt"/>
                        </a:rPr>
                        <a:t>Increase by between 16-20%</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1" i="0" u="none" strike="noStrike" dirty="0">
                          <a:solidFill>
                            <a:srgbClr val="000000"/>
                          </a:solidFill>
                          <a:effectLst/>
                          <a:latin typeface="+mn-lt"/>
                        </a:rPr>
                        <a:t>25%</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32%</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23%</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21%</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27%</a:t>
                      </a:r>
                    </a:p>
                  </a:txBody>
                  <a:tcPr marL="7620" marR="7620" marT="7620" marB="0" anchor="ctr">
                    <a:solidFill>
                      <a:schemeClr val="accent3"/>
                    </a:solidFill>
                  </a:tcPr>
                </a:tc>
                <a:extLst>
                  <a:ext uri="{0D108BD9-81ED-4DB2-BD59-A6C34878D82A}">
                    <a16:rowId xmlns:a16="http://schemas.microsoft.com/office/drawing/2014/main" val="3671416689"/>
                  </a:ext>
                </a:extLst>
              </a:tr>
              <a:tr h="453342">
                <a:tc>
                  <a:txBody>
                    <a:bodyPr/>
                    <a:lstStyle/>
                    <a:p>
                      <a:pPr marL="88900" indent="0" algn="l" fontAlgn="b"/>
                      <a:r>
                        <a:rPr lang="en-US" sz="1400" b="1" u="none" strike="noStrike" dirty="0">
                          <a:solidFill>
                            <a:srgbClr val="000000"/>
                          </a:solidFill>
                          <a:effectLst/>
                          <a:latin typeface="+mn-lt"/>
                        </a:rPr>
                        <a:t>Increase by more than 20%</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i="0" u="none" strike="noStrike" dirty="0">
                          <a:solidFill>
                            <a:srgbClr val="000000"/>
                          </a:solidFill>
                          <a:effectLst/>
                          <a:latin typeface="+mn-lt"/>
                        </a:rPr>
                        <a:t>37%</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28%</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41%</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38%</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42%</a:t>
                      </a:r>
                    </a:p>
                  </a:txBody>
                  <a:tcPr marL="7620" marR="7620" marT="7620" marB="0" anchor="ctr">
                    <a:solidFill>
                      <a:schemeClr val="accent3"/>
                    </a:solidFill>
                  </a:tcPr>
                </a:tc>
                <a:extLst>
                  <a:ext uri="{0D108BD9-81ED-4DB2-BD59-A6C34878D82A}">
                    <a16:rowId xmlns:a16="http://schemas.microsoft.com/office/drawing/2014/main" val="306462910"/>
                  </a:ext>
                </a:extLst>
              </a:tr>
              <a:tr h="453342">
                <a:tc>
                  <a:txBody>
                    <a:bodyPr/>
                    <a:lstStyle/>
                    <a:p>
                      <a:pPr marL="88900" indent="0" algn="l" fontAlgn="b"/>
                      <a:r>
                        <a:rPr lang="en-US" sz="1400" b="1" u="none" strike="noStrike" dirty="0">
                          <a:solidFill>
                            <a:srgbClr val="000000"/>
                          </a:solidFill>
                          <a:effectLst/>
                          <a:latin typeface="+mn-lt"/>
                        </a:rPr>
                        <a:t>No change - my operational costs will stay the same</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i="0" u="none" strike="noStrike" dirty="0">
                          <a:solidFill>
                            <a:srgbClr val="000000"/>
                          </a:solidFill>
                          <a:effectLst/>
                          <a:latin typeface="+mn-lt"/>
                        </a:rPr>
                        <a:t>1%</a:t>
                      </a:r>
                    </a:p>
                  </a:txBody>
                  <a:tcPr marL="7620" marR="7620" marT="7620" marB="0" anchor="ctr"/>
                </a:tc>
                <a:tc>
                  <a:txBody>
                    <a:bodyPr/>
                    <a:lstStyle/>
                    <a:p>
                      <a:pPr algn="ctr" fontAlgn="b"/>
                      <a:r>
                        <a:rPr lang="en-GB" sz="1400" b="0" i="0" u="none" strike="noStrike" dirty="0">
                          <a:solidFill>
                            <a:srgbClr val="000000"/>
                          </a:solidFill>
                          <a:effectLst/>
                          <a:latin typeface="+mn-lt"/>
                        </a:rPr>
                        <a:t>3%</a:t>
                      </a:r>
                    </a:p>
                  </a:txBody>
                  <a:tcPr marL="7620" marR="7620" marT="7620" marB="0" anchor="ctr"/>
                </a:tc>
                <a:tc>
                  <a:txBody>
                    <a:bodyPr/>
                    <a:lstStyle/>
                    <a:p>
                      <a:pPr algn="ctr" fontAlgn="b"/>
                      <a:r>
                        <a:rPr lang="en-GB" sz="1400" b="0" i="0" u="none" strike="noStrike" dirty="0">
                          <a:solidFill>
                            <a:srgbClr val="000000"/>
                          </a:solidFill>
                          <a:effectLst/>
                          <a:latin typeface="+mn-lt"/>
                        </a:rPr>
                        <a:t>1%</a:t>
                      </a:r>
                    </a:p>
                  </a:txBody>
                  <a:tcPr marL="7620" marR="7620" marT="7620" marB="0" anchor="ctr"/>
                </a:tc>
                <a:tc>
                  <a:txBody>
                    <a:bodyPr/>
                    <a:lstStyle/>
                    <a:p>
                      <a:pPr algn="ctr" fontAlgn="b"/>
                      <a:r>
                        <a:rPr lang="en-GB" sz="1400" b="0" i="0" u="none" strike="noStrike" dirty="0">
                          <a:solidFill>
                            <a:srgbClr val="000000"/>
                          </a:solidFill>
                          <a:effectLst/>
                          <a:latin typeface="+mn-lt"/>
                        </a:rPr>
                        <a:t> -</a:t>
                      </a:r>
                    </a:p>
                  </a:txBody>
                  <a:tcPr marL="7620" marR="7620" marT="7620" marB="0" anchor="ctr"/>
                </a:tc>
                <a:tc>
                  <a:txBody>
                    <a:bodyPr/>
                    <a:lstStyle/>
                    <a:p>
                      <a:pPr algn="ctr" fontAlgn="b"/>
                      <a:r>
                        <a:rPr lang="en-GB" sz="1400" b="0" i="0" u="none" strike="noStrike" dirty="0">
                          <a:solidFill>
                            <a:srgbClr val="000000"/>
                          </a:solidFill>
                          <a:effectLst/>
                          <a:latin typeface="+mn-lt"/>
                        </a:rPr>
                        <a:t>- </a:t>
                      </a:r>
                    </a:p>
                  </a:txBody>
                  <a:tcPr marL="7620" marR="7620" marT="7620" marB="0" anchor="ctr"/>
                </a:tc>
                <a:extLst>
                  <a:ext uri="{0D108BD9-81ED-4DB2-BD59-A6C34878D82A}">
                    <a16:rowId xmlns:a16="http://schemas.microsoft.com/office/drawing/2014/main" val="350959763"/>
                  </a:ext>
                </a:extLst>
              </a:tr>
              <a:tr h="453342">
                <a:tc>
                  <a:txBody>
                    <a:bodyPr/>
                    <a:lstStyle/>
                    <a:p>
                      <a:pPr marL="88900" indent="0" algn="l" fontAlgn="b"/>
                      <a:r>
                        <a:rPr lang="en-GB" sz="1400" b="1" u="none" strike="noStrike" dirty="0">
                          <a:solidFill>
                            <a:srgbClr val="000000"/>
                          </a:solidFill>
                          <a:effectLst/>
                          <a:latin typeface="+mn-lt"/>
                        </a:rPr>
                        <a:t>Don't know/unsure</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1" i="0" u="none" strike="noStrike" dirty="0">
                          <a:solidFill>
                            <a:srgbClr val="000000"/>
                          </a:solidFill>
                          <a:effectLst/>
                          <a:latin typeface="+mn-lt"/>
                        </a:rPr>
                        <a:t>5%</a:t>
                      </a:r>
                    </a:p>
                  </a:txBody>
                  <a:tcPr marL="7620" marR="7620" marT="7620" marB="0" anchor="ctr"/>
                </a:tc>
                <a:tc>
                  <a:txBody>
                    <a:bodyPr/>
                    <a:lstStyle/>
                    <a:p>
                      <a:pPr algn="ctr" fontAlgn="b"/>
                      <a:r>
                        <a:rPr lang="en-GB" sz="1400" b="0" i="0" u="none" strike="noStrike" dirty="0">
                          <a:solidFill>
                            <a:srgbClr val="000000"/>
                          </a:solidFill>
                          <a:effectLst/>
                          <a:latin typeface="+mn-lt"/>
                        </a:rPr>
                        <a:t>3%</a:t>
                      </a:r>
                    </a:p>
                  </a:txBody>
                  <a:tcPr marL="7620" marR="7620" marT="7620" marB="0" anchor="ctr"/>
                </a:tc>
                <a:tc>
                  <a:txBody>
                    <a:bodyPr/>
                    <a:lstStyle/>
                    <a:p>
                      <a:pPr algn="ctr" fontAlgn="b"/>
                      <a:r>
                        <a:rPr lang="en-GB" sz="1400" b="0" i="0" u="none" strike="noStrike" dirty="0">
                          <a:solidFill>
                            <a:srgbClr val="000000"/>
                          </a:solidFill>
                          <a:effectLst/>
                          <a:latin typeface="+mn-lt"/>
                        </a:rPr>
                        <a:t>4%</a:t>
                      </a:r>
                    </a:p>
                  </a:txBody>
                  <a:tcPr marL="7620" marR="7620" marT="7620" marB="0" anchor="ctr"/>
                </a:tc>
                <a:tc>
                  <a:txBody>
                    <a:bodyPr/>
                    <a:lstStyle/>
                    <a:p>
                      <a:pPr algn="ctr" fontAlgn="b"/>
                      <a:r>
                        <a:rPr lang="en-GB" sz="1400" b="0" i="0" u="none" strike="noStrike" dirty="0">
                          <a:solidFill>
                            <a:srgbClr val="000000"/>
                          </a:solidFill>
                          <a:effectLst/>
                          <a:latin typeface="+mn-lt"/>
                        </a:rPr>
                        <a:t>5%</a:t>
                      </a:r>
                    </a:p>
                  </a:txBody>
                  <a:tcPr marL="7620" marR="7620" marT="7620" marB="0" anchor="ctr"/>
                </a:tc>
                <a:tc>
                  <a:txBody>
                    <a:bodyPr/>
                    <a:lstStyle/>
                    <a:p>
                      <a:pPr algn="ctr" fontAlgn="b"/>
                      <a:r>
                        <a:rPr lang="en-GB" sz="1400" b="0" i="0" u="none" strike="noStrike" dirty="0">
                          <a:solidFill>
                            <a:srgbClr val="000000"/>
                          </a:solidFill>
                          <a:effectLst/>
                          <a:latin typeface="+mn-lt"/>
                        </a:rPr>
                        <a:t>12%</a:t>
                      </a:r>
                    </a:p>
                  </a:txBody>
                  <a:tcPr marL="7620" marR="7620" marT="7620" marB="0" anchor="ctr">
                    <a:solidFill>
                      <a:schemeClr val="accent3"/>
                    </a:solidFill>
                  </a:tcPr>
                </a:tc>
                <a:extLst>
                  <a:ext uri="{0D108BD9-81ED-4DB2-BD59-A6C34878D82A}">
                    <a16:rowId xmlns:a16="http://schemas.microsoft.com/office/drawing/2014/main" val="2157383633"/>
                  </a:ext>
                </a:extLst>
              </a:tr>
            </a:tbl>
          </a:graphicData>
        </a:graphic>
      </p:graphicFrame>
      <p:sp>
        <p:nvSpPr>
          <p:cNvPr id="8" name="Rectangle 7"/>
          <p:cNvSpPr/>
          <p:nvPr/>
        </p:nvSpPr>
        <p:spPr>
          <a:xfrm>
            <a:off x="251520" y="188640"/>
            <a:ext cx="5479449" cy="471539"/>
          </a:xfrm>
          <a:prstGeom prst="rect">
            <a:avLst/>
          </a:prstGeom>
        </p:spPr>
        <p:txBody>
          <a:bodyPr wrap="non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Key results – Inflationary pressures by county</a:t>
            </a:r>
          </a:p>
        </p:txBody>
      </p:sp>
      <p:sp>
        <p:nvSpPr>
          <p:cNvPr id="9" name="Rectangle 8"/>
          <p:cNvSpPr/>
          <p:nvPr/>
        </p:nvSpPr>
        <p:spPr>
          <a:xfrm>
            <a:off x="178861" y="853357"/>
            <a:ext cx="8712968" cy="1169551"/>
          </a:xfrm>
          <a:prstGeom prst="rect">
            <a:avLst/>
          </a:prstGeom>
        </p:spPr>
        <p:txBody>
          <a:bodyPr wrap="square">
            <a:spAutoFit/>
          </a:bodyPr>
          <a:lstStyle/>
          <a:p>
            <a:pPr marL="285750" indent="-285750">
              <a:buFont typeface="Arial" panose="020B0604020202020204" pitchFamily="34" charset="0"/>
              <a:buChar char="•"/>
            </a:pPr>
            <a:r>
              <a:rPr lang="en-GB" sz="1400" dirty="0">
                <a:solidFill>
                  <a:schemeClr val="tx2"/>
                </a:solidFill>
              </a:rPr>
              <a:t>When asked w</a:t>
            </a:r>
            <a:r>
              <a:rPr lang="en-US" sz="1400" dirty="0">
                <a:solidFill>
                  <a:schemeClr val="tx2"/>
                </a:solidFill>
              </a:rPr>
              <a:t>hat they think will be the approximate total change in their businesses' operational costs as a result of these inflationary items, the largest proportion of businesses (37%) said they are likely to increase by more than 20%, 25% by between 16-20% and 20% by between 11-15%. </a:t>
            </a:r>
          </a:p>
          <a:p>
            <a:endParaRPr lang="en-GB" sz="1400" dirty="0">
              <a:solidFill>
                <a:schemeClr val="tx2"/>
              </a:solidFill>
            </a:endParaRPr>
          </a:p>
          <a:p>
            <a:pPr marL="285750" indent="-285750">
              <a:buFont typeface="Arial" panose="020B0604020202020204" pitchFamily="34" charset="0"/>
              <a:buChar char="•"/>
            </a:pPr>
            <a:r>
              <a:rPr lang="en-GB" sz="1400" dirty="0">
                <a:solidFill>
                  <a:schemeClr val="tx2"/>
                </a:solidFill>
              </a:rPr>
              <a:t>There was little variation in the results according to county.</a:t>
            </a:r>
          </a:p>
        </p:txBody>
      </p:sp>
      <p:sp>
        <p:nvSpPr>
          <p:cNvPr id="3" name="Slide Number Placeholder 2">
            <a:extLst>
              <a:ext uri="{FF2B5EF4-FFF2-40B4-BE49-F238E27FC236}">
                <a16:creationId xmlns:a16="http://schemas.microsoft.com/office/drawing/2014/main" id="{6A7ECF7F-AC49-4539-9D89-E5D0751A983D}"/>
              </a:ext>
            </a:extLst>
          </p:cNvPr>
          <p:cNvSpPr>
            <a:spLocks noGrp="1"/>
          </p:cNvSpPr>
          <p:nvPr>
            <p:ph type="sldNum" sz="quarter" idx="12"/>
          </p:nvPr>
        </p:nvSpPr>
        <p:spPr>
          <a:xfrm>
            <a:off x="6923100" y="6522564"/>
            <a:ext cx="2133600" cy="365125"/>
          </a:xfrm>
        </p:spPr>
        <p:txBody>
          <a:bodyPr/>
          <a:lstStyle/>
          <a:p>
            <a:fld id="{F9499BC9-3262-48D8-BE6C-850D19DED04D}" type="slidenum">
              <a:rPr lang="en-GB" smtClean="0"/>
              <a:t>14</a:t>
            </a:fld>
            <a:endParaRPr lang="en-GB" dirty="0"/>
          </a:p>
        </p:txBody>
      </p:sp>
    </p:spTree>
    <p:extLst>
      <p:ext uri="{BB962C8B-B14F-4D97-AF65-F5344CB8AC3E}">
        <p14:creationId xmlns:p14="http://schemas.microsoft.com/office/powerpoint/2010/main" val="3913846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692696"/>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51520" y="980728"/>
            <a:ext cx="8640960" cy="1077218"/>
          </a:xfrm>
          <a:prstGeom prst="rect">
            <a:avLst/>
          </a:prstGeom>
        </p:spPr>
        <p:txBody>
          <a:bodyPr wrap="square">
            <a:spAutoFit/>
          </a:bodyPr>
          <a:lstStyle/>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704529768"/>
              </p:ext>
            </p:extLst>
          </p:nvPr>
        </p:nvGraphicFramePr>
        <p:xfrm>
          <a:off x="344700" y="2796611"/>
          <a:ext cx="8712000" cy="3725714"/>
        </p:xfrm>
        <a:graphic>
          <a:graphicData uri="http://schemas.openxmlformats.org/drawingml/2006/table">
            <a:tbl>
              <a:tblPr firstRow="1" bandRow="1">
                <a:tableStyleId>{5C22544A-7EE6-4342-B048-85BDC9FD1C3A}</a:tableStyleId>
              </a:tblPr>
              <a:tblGrid>
                <a:gridCol w="3672000">
                  <a:extLst>
                    <a:ext uri="{9D8B030D-6E8A-4147-A177-3AD203B41FA5}">
                      <a16:colId xmlns:a16="http://schemas.microsoft.com/office/drawing/2014/main" val="20000"/>
                    </a:ext>
                  </a:extLst>
                </a:gridCol>
                <a:gridCol w="1008000">
                  <a:extLst>
                    <a:ext uri="{9D8B030D-6E8A-4147-A177-3AD203B41FA5}">
                      <a16:colId xmlns:a16="http://schemas.microsoft.com/office/drawing/2014/main" val="20001"/>
                    </a:ext>
                  </a:extLst>
                </a:gridCol>
                <a:gridCol w="1008000">
                  <a:extLst>
                    <a:ext uri="{9D8B030D-6E8A-4147-A177-3AD203B41FA5}">
                      <a16:colId xmlns:a16="http://schemas.microsoft.com/office/drawing/2014/main" val="20002"/>
                    </a:ext>
                  </a:extLst>
                </a:gridCol>
                <a:gridCol w="1008000">
                  <a:extLst>
                    <a:ext uri="{9D8B030D-6E8A-4147-A177-3AD203B41FA5}">
                      <a16:colId xmlns:a16="http://schemas.microsoft.com/office/drawing/2014/main" val="20003"/>
                    </a:ext>
                  </a:extLst>
                </a:gridCol>
                <a:gridCol w="1008000">
                  <a:extLst>
                    <a:ext uri="{9D8B030D-6E8A-4147-A177-3AD203B41FA5}">
                      <a16:colId xmlns:a16="http://schemas.microsoft.com/office/drawing/2014/main" val="20004"/>
                    </a:ext>
                  </a:extLst>
                </a:gridCol>
                <a:gridCol w="1008000">
                  <a:extLst>
                    <a:ext uri="{9D8B030D-6E8A-4147-A177-3AD203B41FA5}">
                      <a16:colId xmlns:a16="http://schemas.microsoft.com/office/drawing/2014/main" val="20005"/>
                    </a:ext>
                  </a:extLst>
                </a:gridCol>
              </a:tblGrid>
              <a:tr h="6347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bg1"/>
                          </a:solidFill>
                        </a:rPr>
                        <a:t>How is your business responding to the rising costs?</a:t>
                      </a:r>
                      <a:endParaRPr lang="en-GB" sz="1400" dirty="0">
                        <a:solidFill>
                          <a:schemeClr val="bg1"/>
                        </a:solidFill>
                        <a:latin typeface="+mn-lt"/>
                      </a:endParaRPr>
                    </a:p>
                  </a:txBody>
                  <a:tcPr anchor="ctr"/>
                </a:tc>
                <a:tc>
                  <a:txBody>
                    <a:bodyPr/>
                    <a:lstStyle/>
                    <a:p>
                      <a:pPr algn="ctr"/>
                      <a:r>
                        <a:rPr lang="en-GB" sz="1400" dirty="0"/>
                        <a:t>GSW</a:t>
                      </a:r>
                      <a:endParaRPr lang="en-GB" sz="1400" dirty="0">
                        <a:latin typeface="+mn-lt"/>
                      </a:endParaRPr>
                    </a:p>
                  </a:txBody>
                  <a:tcPr anchor="ctr"/>
                </a:tc>
                <a:tc>
                  <a:txBody>
                    <a:bodyPr/>
                    <a:lstStyle/>
                    <a:p>
                      <a:pPr algn="ctr"/>
                      <a:r>
                        <a:rPr lang="en-GB" sz="1400" dirty="0"/>
                        <a:t>Cornwall &amp; IoS</a:t>
                      </a:r>
                      <a:endParaRPr lang="en-GB" sz="1400" dirty="0">
                        <a:latin typeface="+mn-lt"/>
                      </a:endParaRPr>
                    </a:p>
                  </a:txBody>
                  <a:tcPr anchor="ctr"/>
                </a:tc>
                <a:tc>
                  <a:txBody>
                    <a:bodyPr/>
                    <a:lstStyle/>
                    <a:p>
                      <a:pPr algn="ctr"/>
                      <a:r>
                        <a:rPr lang="en-GB" sz="1400" dirty="0"/>
                        <a:t>Devon</a:t>
                      </a:r>
                      <a:endParaRPr lang="en-GB" sz="1400" dirty="0">
                        <a:latin typeface="+mn-lt"/>
                      </a:endParaRPr>
                    </a:p>
                  </a:txBody>
                  <a:tcPr anchor="ctr"/>
                </a:tc>
                <a:tc>
                  <a:txBody>
                    <a:bodyPr/>
                    <a:lstStyle/>
                    <a:p>
                      <a:pPr algn="ctr"/>
                      <a:r>
                        <a:rPr lang="en-GB" sz="1400" dirty="0"/>
                        <a:t>Dorset</a:t>
                      </a:r>
                      <a:endParaRPr lang="en-GB" sz="1400" dirty="0">
                        <a:latin typeface="+mn-lt"/>
                      </a:endParaRPr>
                    </a:p>
                  </a:txBody>
                  <a:tcPr anchor="ctr"/>
                </a:tc>
                <a:tc>
                  <a:txBody>
                    <a:bodyPr/>
                    <a:lstStyle/>
                    <a:p>
                      <a:pPr algn="ctr"/>
                      <a:r>
                        <a:rPr lang="en-GB" sz="1400" dirty="0"/>
                        <a:t>Somerset</a:t>
                      </a:r>
                      <a:endParaRPr lang="en-GB" sz="1400" dirty="0">
                        <a:latin typeface="+mn-lt"/>
                      </a:endParaRPr>
                    </a:p>
                  </a:txBody>
                  <a:tcPr anchor="ctr"/>
                </a:tc>
                <a:extLst>
                  <a:ext uri="{0D108BD9-81ED-4DB2-BD59-A6C34878D82A}">
                    <a16:rowId xmlns:a16="http://schemas.microsoft.com/office/drawing/2014/main" val="10000"/>
                  </a:ext>
                </a:extLst>
              </a:tr>
              <a:tr h="270715">
                <a:tc>
                  <a:txBody>
                    <a:bodyPr/>
                    <a:lstStyle/>
                    <a:p>
                      <a:pPr marL="88900" indent="0" algn="l" fontAlgn="b"/>
                      <a:r>
                        <a:rPr lang="en-US" sz="1400" b="1" u="none" strike="noStrike" dirty="0">
                          <a:solidFill>
                            <a:srgbClr val="000000"/>
                          </a:solidFill>
                          <a:effectLst/>
                        </a:rPr>
                        <a:t>Increase prices by up to 5%</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u="none" strike="noStrike" dirty="0">
                          <a:solidFill>
                            <a:srgbClr val="000000"/>
                          </a:solidFill>
                          <a:effectLst/>
                        </a:rPr>
                        <a:t>30%</a:t>
                      </a:r>
                      <a:endParaRPr lang="en-GB" sz="1400" b="1"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37%</a:t>
                      </a:r>
                      <a:endParaRPr lang="en-GB" sz="1400" b="0"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29%</a:t>
                      </a:r>
                      <a:endParaRPr lang="en-GB" sz="1400" b="0"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31%</a:t>
                      </a:r>
                      <a:endParaRPr lang="en-GB" sz="1400" b="0"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19%</a:t>
                      </a:r>
                      <a:endParaRPr lang="en-GB" sz="1400" b="0" i="0" u="none" strike="noStrike" dirty="0">
                        <a:solidFill>
                          <a:srgbClr val="000000"/>
                        </a:solidFill>
                        <a:effectLst/>
                        <a:latin typeface="+mn-lt"/>
                      </a:endParaRPr>
                    </a:p>
                  </a:txBody>
                  <a:tcPr marL="7620" marR="7620" marT="7620" marB="0" anchor="ctr">
                    <a:solidFill>
                      <a:schemeClr val="accent3"/>
                    </a:solidFill>
                  </a:tcPr>
                </a:tc>
                <a:extLst>
                  <a:ext uri="{0D108BD9-81ED-4DB2-BD59-A6C34878D82A}">
                    <a16:rowId xmlns:a16="http://schemas.microsoft.com/office/drawing/2014/main" val="10010"/>
                  </a:ext>
                </a:extLst>
              </a:tr>
              <a:tr h="399091">
                <a:tc>
                  <a:txBody>
                    <a:bodyPr/>
                    <a:lstStyle/>
                    <a:p>
                      <a:pPr marL="88900" indent="0" algn="l" fontAlgn="b"/>
                      <a:r>
                        <a:rPr lang="en-US" sz="1400" b="1" u="none" strike="noStrike" dirty="0">
                          <a:solidFill>
                            <a:srgbClr val="000000"/>
                          </a:solidFill>
                          <a:effectLst/>
                        </a:rPr>
                        <a:t>Increase prices by more than 5% but less than 10%</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u="none" strike="noStrike" dirty="0">
                          <a:solidFill>
                            <a:srgbClr val="000000"/>
                          </a:solidFill>
                          <a:effectLst/>
                        </a:rPr>
                        <a:t>30%</a:t>
                      </a:r>
                      <a:endParaRPr lang="en-GB" sz="1400" b="1"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27%</a:t>
                      </a:r>
                      <a:endParaRPr lang="en-GB" sz="1400" b="0"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29%</a:t>
                      </a:r>
                      <a:endParaRPr lang="en-GB" sz="1400" b="0"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38%</a:t>
                      </a:r>
                      <a:endParaRPr lang="en-GB" sz="1400" b="0"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35%</a:t>
                      </a:r>
                      <a:endParaRPr lang="en-GB" sz="1400" b="0" i="0" u="none" strike="noStrike" dirty="0">
                        <a:solidFill>
                          <a:srgbClr val="000000"/>
                        </a:solidFill>
                        <a:effectLst/>
                        <a:latin typeface="+mn-lt"/>
                      </a:endParaRPr>
                    </a:p>
                  </a:txBody>
                  <a:tcPr marL="7620" marR="7620" marT="7620" marB="0" anchor="ctr">
                    <a:solidFill>
                      <a:schemeClr val="accent3"/>
                    </a:solidFill>
                  </a:tcPr>
                </a:tc>
                <a:extLst>
                  <a:ext uri="{0D108BD9-81ED-4DB2-BD59-A6C34878D82A}">
                    <a16:rowId xmlns:a16="http://schemas.microsoft.com/office/drawing/2014/main" val="4167792566"/>
                  </a:ext>
                </a:extLst>
              </a:tr>
              <a:tr h="270715">
                <a:tc>
                  <a:txBody>
                    <a:bodyPr/>
                    <a:lstStyle/>
                    <a:p>
                      <a:pPr marL="88900" indent="0" algn="l" fontAlgn="b"/>
                      <a:r>
                        <a:rPr lang="en-US" sz="1400" b="1" u="none" strike="noStrike" dirty="0">
                          <a:solidFill>
                            <a:srgbClr val="000000"/>
                          </a:solidFill>
                          <a:effectLst/>
                        </a:rPr>
                        <a:t>Increase prices by 10% or more</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u="none" strike="noStrike" dirty="0">
                          <a:solidFill>
                            <a:srgbClr val="000000"/>
                          </a:solidFill>
                          <a:effectLst/>
                        </a:rPr>
                        <a:t>21%</a:t>
                      </a:r>
                      <a:endParaRPr lang="en-GB" sz="1400" b="1"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16%</a:t>
                      </a:r>
                      <a:endParaRPr lang="en-GB" sz="1400" b="0"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23%</a:t>
                      </a:r>
                      <a:endParaRPr lang="en-GB" sz="1400" b="0"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21%</a:t>
                      </a:r>
                      <a:endParaRPr lang="en-GB" sz="1400" b="0"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15%</a:t>
                      </a:r>
                      <a:endParaRPr lang="en-GB" sz="1400" b="0" i="0" u="none" strike="noStrike" dirty="0">
                        <a:solidFill>
                          <a:srgbClr val="000000"/>
                        </a:solidFill>
                        <a:effectLst/>
                        <a:latin typeface="+mn-lt"/>
                      </a:endParaRPr>
                    </a:p>
                  </a:txBody>
                  <a:tcPr marL="7620" marR="7620" marT="7620" marB="0" anchor="ctr">
                    <a:solidFill>
                      <a:schemeClr val="accent3"/>
                    </a:solidFill>
                  </a:tcPr>
                </a:tc>
                <a:extLst>
                  <a:ext uri="{0D108BD9-81ED-4DB2-BD59-A6C34878D82A}">
                    <a16:rowId xmlns:a16="http://schemas.microsoft.com/office/drawing/2014/main" val="194363798"/>
                  </a:ext>
                </a:extLst>
              </a:tr>
              <a:tr h="270715">
                <a:tc>
                  <a:txBody>
                    <a:bodyPr/>
                    <a:lstStyle/>
                    <a:p>
                      <a:pPr marL="88900" indent="0" algn="l" fontAlgn="b"/>
                      <a:r>
                        <a:rPr lang="en-US" sz="1400" b="1" u="none" strike="noStrike" dirty="0">
                          <a:solidFill>
                            <a:srgbClr val="000000"/>
                          </a:solidFill>
                          <a:effectLst/>
                        </a:rPr>
                        <a:t>Cut costs by reducing staff</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u="none" strike="noStrike" dirty="0">
                          <a:solidFill>
                            <a:srgbClr val="000000"/>
                          </a:solidFill>
                          <a:effectLst/>
                        </a:rPr>
                        <a:t>23%</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0" u="none" strike="noStrike" dirty="0">
                          <a:solidFill>
                            <a:srgbClr val="000000"/>
                          </a:solidFill>
                          <a:effectLst/>
                        </a:rPr>
                        <a:t>17%</a:t>
                      </a:r>
                      <a:endParaRPr lang="en-GB" sz="1400" b="0" i="0" u="none" strike="noStrike" dirty="0">
                        <a:solidFill>
                          <a:srgbClr val="000000"/>
                        </a:solidFill>
                        <a:effectLst/>
                        <a:latin typeface="+mn-lt"/>
                      </a:endParaRPr>
                    </a:p>
                  </a:txBody>
                  <a:tcPr marL="7620" marR="7620" marT="7620" marB="0" anchor="ctr"/>
                </a:tc>
                <a:tc>
                  <a:txBody>
                    <a:bodyPr/>
                    <a:lstStyle/>
                    <a:p>
                      <a:pPr algn="ctr" fontAlgn="b"/>
                      <a:r>
                        <a:rPr lang="en-GB" sz="1400" b="0" u="none" strike="noStrike" dirty="0">
                          <a:solidFill>
                            <a:srgbClr val="000000"/>
                          </a:solidFill>
                          <a:effectLst/>
                        </a:rPr>
                        <a:t>23%</a:t>
                      </a:r>
                      <a:endParaRPr lang="en-GB" sz="1400" b="0" i="0" u="none" strike="noStrike" dirty="0">
                        <a:solidFill>
                          <a:srgbClr val="000000"/>
                        </a:solidFill>
                        <a:effectLst/>
                        <a:latin typeface="+mn-lt"/>
                      </a:endParaRPr>
                    </a:p>
                  </a:txBody>
                  <a:tcPr marL="7620" marR="7620" marT="7620" marB="0" anchor="ctr"/>
                </a:tc>
                <a:tc>
                  <a:txBody>
                    <a:bodyPr/>
                    <a:lstStyle/>
                    <a:p>
                      <a:pPr algn="ctr" fontAlgn="b"/>
                      <a:r>
                        <a:rPr lang="en-GB" sz="1400" b="0" u="none" strike="noStrike" dirty="0">
                          <a:solidFill>
                            <a:srgbClr val="000000"/>
                          </a:solidFill>
                          <a:effectLst/>
                        </a:rPr>
                        <a:t>27%</a:t>
                      </a:r>
                      <a:endParaRPr lang="en-GB" sz="1400" b="0" i="0" u="none" strike="noStrike" dirty="0">
                        <a:solidFill>
                          <a:srgbClr val="000000"/>
                        </a:solidFill>
                        <a:effectLst/>
                        <a:latin typeface="+mn-lt"/>
                      </a:endParaRPr>
                    </a:p>
                  </a:txBody>
                  <a:tcPr marL="7620" marR="7620" marT="7620" marB="0" anchor="ctr"/>
                </a:tc>
                <a:tc>
                  <a:txBody>
                    <a:bodyPr/>
                    <a:lstStyle/>
                    <a:p>
                      <a:pPr algn="ctr" fontAlgn="b"/>
                      <a:r>
                        <a:rPr lang="en-GB" sz="1400" b="0" u="none" strike="noStrike" dirty="0">
                          <a:solidFill>
                            <a:srgbClr val="000000"/>
                          </a:solidFill>
                          <a:effectLst/>
                        </a:rPr>
                        <a:t>27%</a:t>
                      </a:r>
                      <a:endParaRPr lang="en-GB" sz="1400" b="0" i="0" u="none" strike="noStrike" dirty="0">
                        <a:solidFill>
                          <a:srgbClr val="000000"/>
                        </a:solidFill>
                        <a:effectLst/>
                        <a:latin typeface="+mn-lt"/>
                      </a:endParaRPr>
                    </a:p>
                  </a:txBody>
                  <a:tcPr marL="7620" marR="7620" marT="7620" marB="0" anchor="ctr"/>
                </a:tc>
                <a:extLst>
                  <a:ext uri="{0D108BD9-81ED-4DB2-BD59-A6C34878D82A}">
                    <a16:rowId xmlns:a16="http://schemas.microsoft.com/office/drawing/2014/main" val="2648550184"/>
                  </a:ext>
                </a:extLst>
              </a:tr>
              <a:tr h="399091">
                <a:tc>
                  <a:txBody>
                    <a:bodyPr/>
                    <a:lstStyle/>
                    <a:p>
                      <a:pPr marL="88900" indent="0" algn="l" fontAlgn="b"/>
                      <a:r>
                        <a:rPr lang="en-US" sz="1400" b="1" u="none" strike="noStrike" dirty="0">
                          <a:solidFill>
                            <a:srgbClr val="000000"/>
                          </a:solidFill>
                          <a:effectLst/>
                        </a:rPr>
                        <a:t>Cut costs by delaying/cancelling investment in new developments</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u="none" strike="noStrike" dirty="0">
                          <a:solidFill>
                            <a:srgbClr val="000000"/>
                          </a:solidFill>
                          <a:effectLst/>
                        </a:rPr>
                        <a:t>39%</a:t>
                      </a:r>
                      <a:endParaRPr lang="en-GB" sz="1400" b="1"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36%</a:t>
                      </a:r>
                      <a:endParaRPr lang="en-GB" sz="1400" b="0"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39%</a:t>
                      </a:r>
                      <a:endParaRPr lang="en-GB" sz="1400" b="0"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44%</a:t>
                      </a:r>
                      <a:endParaRPr lang="en-GB" sz="1400" b="0"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50%</a:t>
                      </a:r>
                      <a:endParaRPr lang="en-GB" sz="1400" b="0" i="0" u="none" strike="noStrike" dirty="0">
                        <a:solidFill>
                          <a:srgbClr val="000000"/>
                        </a:solidFill>
                        <a:effectLst/>
                        <a:latin typeface="+mn-lt"/>
                      </a:endParaRPr>
                    </a:p>
                  </a:txBody>
                  <a:tcPr marL="7620" marR="7620" marT="7620" marB="0" anchor="ctr">
                    <a:solidFill>
                      <a:schemeClr val="accent3"/>
                    </a:solidFill>
                  </a:tcPr>
                </a:tc>
                <a:extLst>
                  <a:ext uri="{0D108BD9-81ED-4DB2-BD59-A6C34878D82A}">
                    <a16:rowId xmlns:a16="http://schemas.microsoft.com/office/drawing/2014/main" val="3671416689"/>
                  </a:ext>
                </a:extLst>
              </a:tr>
              <a:tr h="399091">
                <a:tc>
                  <a:txBody>
                    <a:bodyPr/>
                    <a:lstStyle/>
                    <a:p>
                      <a:pPr marL="88900" indent="0" algn="l" fontAlgn="b"/>
                      <a:r>
                        <a:rPr lang="en-US" sz="1400" b="1" u="none" strike="noStrike" dirty="0">
                          <a:solidFill>
                            <a:srgbClr val="000000"/>
                          </a:solidFill>
                          <a:effectLst/>
                        </a:rPr>
                        <a:t>Cut costs by delaying refreshment/maintenance of premises</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u="none" strike="noStrike" dirty="0">
                          <a:solidFill>
                            <a:srgbClr val="000000"/>
                          </a:solidFill>
                          <a:effectLst/>
                        </a:rPr>
                        <a:t>41%</a:t>
                      </a:r>
                      <a:endParaRPr lang="en-GB" sz="1400" b="1"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43%</a:t>
                      </a:r>
                      <a:endParaRPr lang="en-GB" sz="1400" b="0"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42%</a:t>
                      </a:r>
                      <a:endParaRPr lang="en-GB" sz="1400" b="0"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38%</a:t>
                      </a:r>
                      <a:endParaRPr lang="en-GB" sz="1400" b="0"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46%</a:t>
                      </a:r>
                      <a:endParaRPr lang="en-GB" sz="1400" b="0" i="0" u="none" strike="noStrike" dirty="0">
                        <a:solidFill>
                          <a:srgbClr val="000000"/>
                        </a:solidFill>
                        <a:effectLst/>
                        <a:latin typeface="+mn-lt"/>
                      </a:endParaRPr>
                    </a:p>
                  </a:txBody>
                  <a:tcPr marL="7620" marR="7620" marT="7620" marB="0" anchor="ctr">
                    <a:solidFill>
                      <a:schemeClr val="accent3"/>
                    </a:solidFill>
                  </a:tcPr>
                </a:tc>
                <a:extLst>
                  <a:ext uri="{0D108BD9-81ED-4DB2-BD59-A6C34878D82A}">
                    <a16:rowId xmlns:a16="http://schemas.microsoft.com/office/drawing/2014/main" val="306462910"/>
                  </a:ext>
                </a:extLst>
              </a:tr>
              <a:tr h="270715">
                <a:tc>
                  <a:txBody>
                    <a:bodyPr/>
                    <a:lstStyle/>
                    <a:p>
                      <a:pPr marL="88900" indent="0" algn="l" fontAlgn="b"/>
                      <a:r>
                        <a:rPr lang="en-US" sz="1400" b="1" u="none" strike="noStrike" dirty="0">
                          <a:solidFill>
                            <a:srgbClr val="000000"/>
                          </a:solidFill>
                          <a:effectLst/>
                        </a:rPr>
                        <a:t>Closing for a period of time</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u="none" strike="noStrike" dirty="0">
                          <a:solidFill>
                            <a:srgbClr val="000000"/>
                          </a:solidFill>
                          <a:effectLst/>
                        </a:rPr>
                        <a:t>32%</a:t>
                      </a:r>
                      <a:endParaRPr lang="en-GB" sz="1400" b="1"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39%</a:t>
                      </a:r>
                      <a:endParaRPr lang="en-GB" sz="1400" b="0"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30%</a:t>
                      </a:r>
                      <a:endParaRPr lang="en-GB" sz="1400" b="0"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32%</a:t>
                      </a:r>
                      <a:endParaRPr lang="en-GB" sz="1400" b="0"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rPr>
                        <a:t>31%</a:t>
                      </a:r>
                      <a:endParaRPr lang="en-GB" sz="1400" b="0" i="0" u="none" strike="noStrike" dirty="0">
                        <a:solidFill>
                          <a:srgbClr val="000000"/>
                        </a:solidFill>
                        <a:effectLst/>
                        <a:latin typeface="+mn-lt"/>
                      </a:endParaRPr>
                    </a:p>
                  </a:txBody>
                  <a:tcPr marL="7620" marR="7620" marT="7620" marB="0" anchor="ctr">
                    <a:solidFill>
                      <a:schemeClr val="accent3"/>
                    </a:solidFill>
                  </a:tcPr>
                </a:tc>
                <a:extLst>
                  <a:ext uri="{0D108BD9-81ED-4DB2-BD59-A6C34878D82A}">
                    <a16:rowId xmlns:a16="http://schemas.microsoft.com/office/drawing/2014/main" val="350959763"/>
                  </a:ext>
                </a:extLst>
              </a:tr>
              <a:tr h="270715">
                <a:tc>
                  <a:txBody>
                    <a:bodyPr/>
                    <a:lstStyle/>
                    <a:p>
                      <a:pPr marL="88900" indent="0" algn="l" fontAlgn="b"/>
                      <a:r>
                        <a:rPr lang="en-US" sz="1400" b="1" u="none" strike="noStrike" dirty="0">
                          <a:solidFill>
                            <a:srgbClr val="000000"/>
                          </a:solidFill>
                          <a:effectLst/>
                        </a:rPr>
                        <a:t>Closing permanently/business is now closed</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u="none" strike="noStrike" dirty="0">
                          <a:solidFill>
                            <a:srgbClr val="000000"/>
                          </a:solidFill>
                          <a:effectLst/>
                        </a:rPr>
                        <a:t>2%</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0" u="none" strike="noStrike" dirty="0">
                          <a:solidFill>
                            <a:srgbClr val="000000"/>
                          </a:solidFill>
                          <a:effectLst/>
                        </a:rPr>
                        <a:t>2%</a:t>
                      </a:r>
                      <a:endParaRPr lang="en-GB" sz="1400" b="0" i="0" u="none" strike="noStrike" dirty="0">
                        <a:solidFill>
                          <a:srgbClr val="000000"/>
                        </a:solidFill>
                        <a:effectLst/>
                        <a:latin typeface="+mn-lt"/>
                      </a:endParaRPr>
                    </a:p>
                  </a:txBody>
                  <a:tcPr marL="7620" marR="7620" marT="7620" marB="0" anchor="ctr"/>
                </a:tc>
                <a:tc>
                  <a:txBody>
                    <a:bodyPr/>
                    <a:lstStyle/>
                    <a:p>
                      <a:pPr algn="ctr" fontAlgn="b"/>
                      <a:r>
                        <a:rPr lang="en-GB" sz="1400" b="0" u="none" strike="noStrike" dirty="0">
                          <a:solidFill>
                            <a:srgbClr val="000000"/>
                          </a:solidFill>
                          <a:effectLst/>
                        </a:rPr>
                        <a:t>2%</a:t>
                      </a:r>
                      <a:endParaRPr lang="en-GB" sz="1400" b="0" i="0" u="none" strike="noStrike" dirty="0">
                        <a:solidFill>
                          <a:srgbClr val="000000"/>
                        </a:solidFill>
                        <a:effectLst/>
                        <a:latin typeface="+mn-lt"/>
                      </a:endParaRP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extLst>
                  <a:ext uri="{0D108BD9-81ED-4DB2-BD59-A6C34878D82A}">
                    <a16:rowId xmlns:a16="http://schemas.microsoft.com/office/drawing/2014/main" val="1089407272"/>
                  </a:ext>
                </a:extLst>
              </a:tr>
              <a:tr h="399091">
                <a:tc>
                  <a:txBody>
                    <a:bodyPr/>
                    <a:lstStyle/>
                    <a:p>
                      <a:pPr marL="88900" indent="0" algn="l" fontAlgn="b"/>
                      <a:r>
                        <a:rPr lang="en-US" sz="1400" b="1" u="none" strike="noStrike" dirty="0">
                          <a:solidFill>
                            <a:srgbClr val="000000"/>
                          </a:solidFill>
                          <a:effectLst/>
                        </a:rPr>
                        <a:t>None of these - I am not concerned about the impact of rising costs on my business</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u="none" strike="noStrike" dirty="0">
                          <a:solidFill>
                            <a:srgbClr val="000000"/>
                          </a:solidFill>
                          <a:effectLst/>
                        </a:rPr>
                        <a:t>3%</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0" u="none" strike="noStrike" dirty="0">
                          <a:solidFill>
                            <a:srgbClr val="000000"/>
                          </a:solidFill>
                          <a:effectLst/>
                        </a:rPr>
                        <a:t>2%</a:t>
                      </a:r>
                      <a:endParaRPr lang="en-GB" sz="1400" b="0" i="0" u="none" strike="noStrike" dirty="0">
                        <a:solidFill>
                          <a:srgbClr val="000000"/>
                        </a:solidFill>
                        <a:effectLst/>
                        <a:latin typeface="+mn-lt"/>
                      </a:endParaRPr>
                    </a:p>
                  </a:txBody>
                  <a:tcPr marL="7620" marR="7620" marT="7620" marB="0" anchor="ctr"/>
                </a:tc>
                <a:tc>
                  <a:txBody>
                    <a:bodyPr/>
                    <a:lstStyle/>
                    <a:p>
                      <a:pPr algn="ctr" fontAlgn="b"/>
                      <a:r>
                        <a:rPr lang="en-GB" sz="1400" b="0" u="none" strike="noStrike" dirty="0">
                          <a:solidFill>
                            <a:srgbClr val="000000"/>
                          </a:solidFill>
                          <a:effectLst/>
                        </a:rPr>
                        <a:t>4%</a:t>
                      </a:r>
                      <a:endParaRPr lang="en-GB" sz="1400" b="0" i="0" u="none" strike="noStrike" dirty="0">
                        <a:solidFill>
                          <a:srgbClr val="000000"/>
                        </a:solidFill>
                        <a:effectLst/>
                        <a:latin typeface="+mn-lt"/>
                      </a:endParaRP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extLst>
                  <a:ext uri="{0D108BD9-81ED-4DB2-BD59-A6C34878D82A}">
                    <a16:rowId xmlns:a16="http://schemas.microsoft.com/office/drawing/2014/main" val="2157383633"/>
                  </a:ext>
                </a:extLst>
              </a:tr>
            </a:tbl>
          </a:graphicData>
        </a:graphic>
      </p:graphicFrame>
      <p:sp>
        <p:nvSpPr>
          <p:cNvPr id="8" name="Rectangle 7"/>
          <p:cNvSpPr/>
          <p:nvPr/>
        </p:nvSpPr>
        <p:spPr>
          <a:xfrm>
            <a:off x="251520" y="188640"/>
            <a:ext cx="5479449" cy="471539"/>
          </a:xfrm>
          <a:prstGeom prst="rect">
            <a:avLst/>
          </a:prstGeom>
        </p:spPr>
        <p:txBody>
          <a:bodyPr wrap="non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Key results – Inflationary pressures by county</a:t>
            </a:r>
          </a:p>
        </p:txBody>
      </p:sp>
      <p:sp>
        <p:nvSpPr>
          <p:cNvPr id="9" name="Rectangle 8"/>
          <p:cNvSpPr/>
          <p:nvPr/>
        </p:nvSpPr>
        <p:spPr>
          <a:xfrm>
            <a:off x="179512" y="787550"/>
            <a:ext cx="8712968" cy="1815882"/>
          </a:xfrm>
          <a:prstGeom prst="rect">
            <a:avLst/>
          </a:prstGeom>
        </p:spPr>
        <p:txBody>
          <a:bodyPr wrap="square">
            <a:spAutoFit/>
          </a:bodyPr>
          <a:lstStyle/>
          <a:p>
            <a:pPr marL="285750" indent="-285750">
              <a:buFont typeface="Arial" panose="020B0604020202020204" pitchFamily="34" charset="0"/>
              <a:buChar char="•"/>
            </a:pPr>
            <a:r>
              <a:rPr lang="en-GB" sz="1400" dirty="0">
                <a:solidFill>
                  <a:schemeClr val="tx2"/>
                </a:solidFill>
              </a:rPr>
              <a:t>When asked h</a:t>
            </a:r>
            <a:r>
              <a:rPr lang="en-US" sz="1400" dirty="0">
                <a:solidFill>
                  <a:schemeClr val="tx2"/>
                </a:solidFill>
              </a:rPr>
              <a:t>ow their business was responding to the rising costs</a:t>
            </a:r>
            <a:r>
              <a:rPr lang="en-GB" sz="1400" dirty="0">
                <a:solidFill>
                  <a:srgbClr val="1F497D"/>
                </a:solidFill>
                <a:ea typeface="Times New Roman" panose="02020603050405020304" pitchFamily="18" charset="0"/>
              </a:rPr>
              <a:t>, 81% of all businesses said they had increased their prices including 30% in each case by up to 5% or by more than 5% but less than 10% and 21% by 10% or more.</a:t>
            </a:r>
          </a:p>
          <a:p>
            <a:pPr marL="285750" indent="-285750">
              <a:buFont typeface="Arial" panose="020B0604020202020204" pitchFamily="34" charset="0"/>
              <a:buChar char="•"/>
            </a:pPr>
            <a:endParaRPr lang="en-GB" sz="1400" dirty="0">
              <a:solidFill>
                <a:srgbClr val="1F497D"/>
              </a:solidFill>
              <a:ea typeface="Times New Roman" panose="02020603050405020304" pitchFamily="18" charset="0"/>
            </a:endParaRPr>
          </a:p>
          <a:p>
            <a:pPr marL="285750" indent="-285750">
              <a:buFont typeface="Arial" panose="020B0604020202020204" pitchFamily="34" charset="0"/>
              <a:buChar char="•"/>
            </a:pPr>
            <a:r>
              <a:rPr lang="en-GB" sz="1400" dirty="0">
                <a:solidFill>
                  <a:srgbClr val="1F497D"/>
                </a:solidFill>
                <a:ea typeface="Times New Roman" panose="02020603050405020304" pitchFamily="18" charset="0"/>
              </a:rPr>
              <a:t>41</a:t>
            </a:r>
            <a:r>
              <a:rPr lang="en-GB" sz="1400" dirty="0">
                <a:solidFill>
                  <a:srgbClr val="1F497D"/>
                </a:solidFill>
                <a:effectLst/>
                <a:ea typeface="Times New Roman" panose="02020603050405020304" pitchFamily="18" charset="0"/>
              </a:rPr>
              <a:t>% of all businesses said they wer</a:t>
            </a:r>
            <a:r>
              <a:rPr lang="en-GB" sz="1400" dirty="0">
                <a:solidFill>
                  <a:srgbClr val="1F497D"/>
                </a:solidFill>
                <a:ea typeface="Times New Roman" panose="02020603050405020304" pitchFamily="18" charset="0"/>
              </a:rPr>
              <a:t>e delaying refreshment/maintenance of their business premises and 39% were </a:t>
            </a:r>
            <a:r>
              <a:rPr lang="en-GB" sz="1400" dirty="0">
                <a:solidFill>
                  <a:srgbClr val="1F497D"/>
                </a:solidFill>
                <a:effectLst/>
                <a:ea typeface="Times New Roman" panose="02020603050405020304" pitchFamily="18" charset="0"/>
              </a:rPr>
              <a:t>delaying/cancelling investment in new developments.  32% were closing for a period of time.</a:t>
            </a:r>
          </a:p>
          <a:p>
            <a:pPr marL="285750" indent="-285750">
              <a:buFont typeface="Arial" panose="020B0604020202020204" pitchFamily="34" charset="0"/>
              <a:buChar char="•"/>
            </a:pPr>
            <a:endParaRPr lang="en-GB" sz="1400" dirty="0">
              <a:solidFill>
                <a:srgbClr val="1F497D"/>
              </a:solidFill>
            </a:endParaRPr>
          </a:p>
          <a:p>
            <a:pPr marL="285750" indent="-285750">
              <a:buFont typeface="Arial" panose="020B0604020202020204" pitchFamily="34" charset="0"/>
              <a:buChar char="•"/>
            </a:pPr>
            <a:r>
              <a:rPr lang="en-GB" sz="1400" dirty="0">
                <a:solidFill>
                  <a:schemeClr val="tx2"/>
                </a:solidFill>
              </a:rPr>
              <a:t>There was little variation in the results according to county.</a:t>
            </a:r>
          </a:p>
        </p:txBody>
      </p:sp>
      <p:sp>
        <p:nvSpPr>
          <p:cNvPr id="3" name="Slide Number Placeholder 2">
            <a:extLst>
              <a:ext uri="{FF2B5EF4-FFF2-40B4-BE49-F238E27FC236}">
                <a16:creationId xmlns:a16="http://schemas.microsoft.com/office/drawing/2014/main" id="{6A7ECF7F-AC49-4539-9D89-E5D0751A983D}"/>
              </a:ext>
            </a:extLst>
          </p:cNvPr>
          <p:cNvSpPr>
            <a:spLocks noGrp="1"/>
          </p:cNvSpPr>
          <p:nvPr>
            <p:ph type="sldNum" sz="quarter" idx="12"/>
          </p:nvPr>
        </p:nvSpPr>
        <p:spPr>
          <a:xfrm>
            <a:off x="6923100" y="6522564"/>
            <a:ext cx="2133600" cy="365125"/>
          </a:xfrm>
        </p:spPr>
        <p:txBody>
          <a:bodyPr/>
          <a:lstStyle/>
          <a:p>
            <a:fld id="{F9499BC9-3262-48D8-BE6C-850D19DED04D}" type="slidenum">
              <a:rPr lang="en-GB" smtClean="0"/>
              <a:t>15</a:t>
            </a:fld>
            <a:endParaRPr lang="en-GB" dirty="0"/>
          </a:p>
        </p:txBody>
      </p:sp>
    </p:spTree>
    <p:extLst>
      <p:ext uri="{BB962C8B-B14F-4D97-AF65-F5344CB8AC3E}">
        <p14:creationId xmlns:p14="http://schemas.microsoft.com/office/powerpoint/2010/main" val="3054565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692696"/>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6" name="Rectangular Callout 15"/>
          <p:cNvSpPr/>
          <p:nvPr/>
        </p:nvSpPr>
        <p:spPr>
          <a:xfrm>
            <a:off x="3310660" y="4292619"/>
            <a:ext cx="2684532" cy="503266"/>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Increasing marketing especially social media.</a:t>
            </a:r>
            <a:endParaRPr lang="en-GB" sz="1400" dirty="0"/>
          </a:p>
        </p:txBody>
      </p:sp>
      <p:sp>
        <p:nvSpPr>
          <p:cNvPr id="20" name="Rectangular Callout 19"/>
          <p:cNvSpPr/>
          <p:nvPr/>
        </p:nvSpPr>
        <p:spPr>
          <a:xfrm>
            <a:off x="395536" y="3354458"/>
            <a:ext cx="2664296" cy="288285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As a business trading just below the VAT threshold, it is impossible for me to pass on the cost increases we are facing. Otherwise, I end up moving into becoming VAT registered and this is not viable. We have also closed from Nov - Mar simply because the cost of heating makes opening outweighs any revenue generated. I have also had to take a full time second job to help cover the costs.</a:t>
            </a:r>
            <a:endParaRPr lang="en-GB" sz="1400" dirty="0"/>
          </a:p>
        </p:txBody>
      </p:sp>
      <p:sp>
        <p:nvSpPr>
          <p:cNvPr id="21" name="Rectangular Callout 20"/>
          <p:cNvSpPr/>
          <p:nvPr/>
        </p:nvSpPr>
        <p:spPr>
          <a:xfrm>
            <a:off x="6278128" y="1411363"/>
            <a:ext cx="2664296" cy="1671842"/>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We are having to consider shutting some of our business and going for a less seasonal element to save on costs. But will be hard as this side of the business pays its way and helps with costs. But are too expensive to run now.</a:t>
            </a:r>
            <a:endParaRPr lang="en-GB" sz="1400" dirty="0"/>
          </a:p>
        </p:txBody>
      </p:sp>
      <p:sp>
        <p:nvSpPr>
          <p:cNvPr id="22" name="Rectangular Callout 21"/>
          <p:cNvSpPr/>
          <p:nvPr/>
        </p:nvSpPr>
        <p:spPr>
          <a:xfrm>
            <a:off x="3330896" y="1694953"/>
            <a:ext cx="2664296" cy="2310111"/>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Working longer hours ourselves, without financial benefit, rather than hiring staff.  Taking a second job to fund our family business rather than letting it fold. Holding back on growth/investment in areas such as marketing help, listings, advertising, investment in assets, so our squeeze will be feeding through to other industries.</a:t>
            </a:r>
            <a:endParaRPr lang="en-GB" sz="1400" dirty="0"/>
          </a:p>
        </p:txBody>
      </p:sp>
      <p:sp>
        <p:nvSpPr>
          <p:cNvPr id="23" name="Rectangular Callout 22"/>
          <p:cNvSpPr/>
          <p:nvPr/>
        </p:nvSpPr>
        <p:spPr>
          <a:xfrm>
            <a:off x="395536" y="1694954"/>
            <a:ext cx="2664296" cy="1370473"/>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We have increased our prices but uneasy about doing that knowing that our visitors would be feeling the squeeze but had no other options to do it.</a:t>
            </a:r>
            <a:endParaRPr lang="en-GB" sz="1400" dirty="0"/>
          </a:p>
        </p:txBody>
      </p:sp>
      <p:sp>
        <p:nvSpPr>
          <p:cNvPr id="19" name="Rectangular Callout 18"/>
          <p:cNvSpPr/>
          <p:nvPr/>
        </p:nvSpPr>
        <p:spPr>
          <a:xfrm>
            <a:off x="6266256" y="3429000"/>
            <a:ext cx="2688040" cy="2949066"/>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We have thought about increasing room rates but feel this will deter people from visiting and make it unaffordable for the client base we attract.  Our profit margins are reducing constantly, with food price increases, energy bills and recently laundry service has increased by 16%. </a:t>
            </a:r>
          </a:p>
          <a:p>
            <a:pPr algn="ctr"/>
            <a:r>
              <a:rPr lang="en-US" sz="1400" dirty="0"/>
              <a:t>The only option is to reduce the amount of renewing and maintenance on the property in order to survive and continue to open.</a:t>
            </a:r>
            <a:endParaRPr lang="en-GB" sz="1400" dirty="0"/>
          </a:p>
        </p:txBody>
      </p:sp>
      <p:sp>
        <p:nvSpPr>
          <p:cNvPr id="15" name="Rectangular Callout 14"/>
          <p:cNvSpPr/>
          <p:nvPr/>
        </p:nvSpPr>
        <p:spPr>
          <a:xfrm>
            <a:off x="3330896" y="5163047"/>
            <a:ext cx="2664296" cy="1371883"/>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We are planning to open later and when we are, at first, we will only open at weekends.</a:t>
            </a:r>
          </a:p>
          <a:p>
            <a:pPr algn="ctr"/>
            <a:endParaRPr lang="en-US" sz="1400" dirty="0"/>
          </a:p>
          <a:p>
            <a:pPr algn="ctr"/>
            <a:r>
              <a:rPr lang="en-US" sz="1400" dirty="0"/>
              <a:t>We look to fully open mid to end of April.</a:t>
            </a:r>
            <a:endParaRPr lang="en-GB" sz="1400" dirty="0"/>
          </a:p>
        </p:txBody>
      </p:sp>
      <p:sp>
        <p:nvSpPr>
          <p:cNvPr id="2" name="Slide Number Placeholder 1">
            <a:extLst>
              <a:ext uri="{FF2B5EF4-FFF2-40B4-BE49-F238E27FC236}">
                <a16:creationId xmlns:a16="http://schemas.microsoft.com/office/drawing/2014/main" id="{DD429D69-C5F9-4116-80B6-8594B8DE7059}"/>
              </a:ext>
            </a:extLst>
          </p:cNvPr>
          <p:cNvSpPr>
            <a:spLocks noGrp="1"/>
          </p:cNvSpPr>
          <p:nvPr>
            <p:ph type="sldNum" sz="quarter" idx="12"/>
          </p:nvPr>
        </p:nvSpPr>
        <p:spPr>
          <a:xfrm>
            <a:off x="6779981" y="6502900"/>
            <a:ext cx="2133600" cy="365125"/>
          </a:xfrm>
        </p:spPr>
        <p:txBody>
          <a:bodyPr/>
          <a:lstStyle/>
          <a:p>
            <a:fld id="{F9499BC9-3262-48D8-BE6C-850D19DED04D}" type="slidenum">
              <a:rPr lang="en-GB" smtClean="0"/>
              <a:t>16</a:t>
            </a:fld>
            <a:endParaRPr lang="en-GB" dirty="0"/>
          </a:p>
        </p:txBody>
      </p:sp>
      <p:sp>
        <p:nvSpPr>
          <p:cNvPr id="3" name="Rectangle 2">
            <a:extLst>
              <a:ext uri="{FF2B5EF4-FFF2-40B4-BE49-F238E27FC236}">
                <a16:creationId xmlns:a16="http://schemas.microsoft.com/office/drawing/2014/main" id="{D03C39FF-E878-2406-4F4F-48375C520B53}"/>
              </a:ext>
            </a:extLst>
          </p:cNvPr>
          <p:cNvSpPr/>
          <p:nvPr/>
        </p:nvSpPr>
        <p:spPr>
          <a:xfrm>
            <a:off x="100784" y="190197"/>
            <a:ext cx="7191199" cy="471539"/>
          </a:xfrm>
          <a:prstGeom prst="rect">
            <a:avLst/>
          </a:prstGeom>
        </p:spPr>
        <p:txBody>
          <a:bodyPr wrap="non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Key results – Feedback on rising costs (sample of businesses)</a:t>
            </a:r>
          </a:p>
        </p:txBody>
      </p:sp>
      <p:sp>
        <p:nvSpPr>
          <p:cNvPr id="4" name="Rectangle 3">
            <a:extLst>
              <a:ext uri="{FF2B5EF4-FFF2-40B4-BE49-F238E27FC236}">
                <a16:creationId xmlns:a16="http://schemas.microsoft.com/office/drawing/2014/main" id="{8D16946D-5D68-DA93-EAA2-24AEF86D4C23}"/>
              </a:ext>
            </a:extLst>
          </p:cNvPr>
          <p:cNvSpPr/>
          <p:nvPr/>
        </p:nvSpPr>
        <p:spPr>
          <a:xfrm>
            <a:off x="287524" y="955030"/>
            <a:ext cx="8568952" cy="646331"/>
          </a:xfrm>
          <a:prstGeom prst="rect">
            <a:avLst/>
          </a:prstGeom>
        </p:spPr>
        <p:txBody>
          <a:bodyPr wrap="square">
            <a:spAutoFit/>
          </a:bodyPr>
          <a:lstStyle/>
          <a:p>
            <a:pPr marL="285750" indent="-285750">
              <a:buFont typeface="Arial" panose="020B0604020202020204" pitchFamily="34" charset="0"/>
              <a:buChar char="•"/>
            </a:pPr>
            <a:r>
              <a:rPr lang="en-GB" sz="1400" dirty="0">
                <a:solidFill>
                  <a:schemeClr val="tx2"/>
                </a:solidFill>
              </a:rPr>
              <a:t>A selection of comments from businesses regarding how their business is dealing with rising costs are shown below.</a:t>
            </a:r>
          </a:p>
          <a:p>
            <a:pPr marL="285750" indent="-285750">
              <a:buFont typeface="Arial" panose="020B0604020202020204" pitchFamily="34" charset="0"/>
              <a:buChar char="•"/>
            </a:pPr>
            <a:endParaRPr lang="en-GB" sz="800" dirty="0">
              <a:solidFill>
                <a:schemeClr val="tx2"/>
              </a:solidFill>
            </a:endParaRPr>
          </a:p>
        </p:txBody>
      </p:sp>
    </p:spTree>
    <p:extLst>
      <p:ext uri="{BB962C8B-B14F-4D97-AF65-F5344CB8AC3E}">
        <p14:creationId xmlns:p14="http://schemas.microsoft.com/office/powerpoint/2010/main" val="611094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692696"/>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251520" y="188640"/>
            <a:ext cx="3322063" cy="471539"/>
          </a:xfrm>
          <a:prstGeom prst="rect">
            <a:avLst/>
          </a:prstGeom>
        </p:spPr>
        <p:txBody>
          <a:bodyPr wrap="non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Key results – Cash reserves</a:t>
            </a:r>
          </a:p>
        </p:txBody>
      </p:sp>
      <p:sp>
        <p:nvSpPr>
          <p:cNvPr id="15" name="Rectangle 14"/>
          <p:cNvSpPr/>
          <p:nvPr/>
        </p:nvSpPr>
        <p:spPr>
          <a:xfrm>
            <a:off x="251520" y="980728"/>
            <a:ext cx="8640960" cy="1077218"/>
          </a:xfrm>
          <a:prstGeom prst="rect">
            <a:avLst/>
          </a:prstGeom>
        </p:spPr>
        <p:txBody>
          <a:bodyPr wrap="square">
            <a:spAutoFit/>
          </a:bodyPr>
          <a:lstStyle/>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p:txBody>
      </p:sp>
      <p:sp>
        <p:nvSpPr>
          <p:cNvPr id="7" name="Rectangle 6"/>
          <p:cNvSpPr/>
          <p:nvPr/>
        </p:nvSpPr>
        <p:spPr>
          <a:xfrm>
            <a:off x="254091" y="4495076"/>
            <a:ext cx="8784976" cy="2246769"/>
          </a:xfrm>
          <a:prstGeom prst="rect">
            <a:avLst/>
          </a:prstGeom>
        </p:spPr>
        <p:txBody>
          <a:bodyPr wrap="square">
            <a:spAutoFit/>
          </a:bodyPr>
          <a:lstStyle/>
          <a:p>
            <a:pPr marL="285750" indent="-285750">
              <a:buFont typeface="Arial" panose="020B0604020202020204" pitchFamily="34" charset="0"/>
              <a:buChar char="•"/>
            </a:pPr>
            <a:r>
              <a:rPr lang="en-GB" sz="1400" dirty="0">
                <a:solidFill>
                  <a:schemeClr val="tx2"/>
                </a:solidFill>
              </a:rPr>
              <a:t>When asked how many months cash reserves they had, 25% of all businesses said they had more than 2 months but less than 6 months available and a further 23% said they had more than 6 months.</a:t>
            </a:r>
          </a:p>
          <a:p>
            <a:pPr marL="285750" indent="-285750">
              <a:buFont typeface="Arial" panose="020B0604020202020204" pitchFamily="34" charset="0"/>
              <a:buChar char="•"/>
            </a:pPr>
            <a:endParaRPr lang="en-GB" sz="1400" dirty="0">
              <a:solidFill>
                <a:schemeClr val="tx2"/>
              </a:solidFill>
            </a:endParaRPr>
          </a:p>
          <a:p>
            <a:pPr marL="285750" indent="-285750">
              <a:buFont typeface="Arial" panose="020B0604020202020204" pitchFamily="34" charset="0"/>
              <a:buChar char="•"/>
            </a:pPr>
            <a:r>
              <a:rPr lang="en-GB" sz="1400" dirty="0">
                <a:solidFill>
                  <a:schemeClr val="tx2"/>
                </a:solidFill>
              </a:rPr>
              <a:t>24% of businesses said they only had up to 2 months cash reserves available and 17% said they had none.  9% of businesses didn’t know/were unsure how many months cash reserves they had.</a:t>
            </a:r>
          </a:p>
          <a:p>
            <a:pPr marL="285750" indent="-285750">
              <a:buFont typeface="Arial" panose="020B0604020202020204" pitchFamily="34" charset="0"/>
              <a:buChar char="•"/>
            </a:pPr>
            <a:endParaRPr lang="en-GB" sz="1400" dirty="0">
              <a:solidFill>
                <a:schemeClr val="tx2"/>
              </a:solidFill>
            </a:endParaRPr>
          </a:p>
          <a:p>
            <a:pPr marL="285750" indent="-285750">
              <a:buFont typeface="Arial" panose="020B0604020202020204" pitchFamily="34" charset="0"/>
              <a:buChar char="•"/>
            </a:pPr>
            <a:r>
              <a:rPr lang="en-GB" sz="1400" dirty="0">
                <a:solidFill>
                  <a:schemeClr val="tx2"/>
                </a:solidFill>
              </a:rPr>
              <a:t>The largest proportion of Cornwall businesses (40%) said they had more than 2 months but less than 6 months cash reserves, whilst the largest proportions of both Devon and Somerset businesses said they had up to 2 months cash reserves (26% and 27% respectively).  The largest proportion of Dorset businesses said they had more than 6 months cash reserves.</a:t>
            </a:r>
          </a:p>
        </p:txBody>
      </p:sp>
      <p:sp>
        <p:nvSpPr>
          <p:cNvPr id="2" name="Slide Number Placeholder 1">
            <a:extLst>
              <a:ext uri="{FF2B5EF4-FFF2-40B4-BE49-F238E27FC236}">
                <a16:creationId xmlns:a16="http://schemas.microsoft.com/office/drawing/2014/main" id="{D1E9EEA1-BD15-4132-8957-3CD387AA997B}"/>
              </a:ext>
            </a:extLst>
          </p:cNvPr>
          <p:cNvSpPr>
            <a:spLocks noGrp="1"/>
          </p:cNvSpPr>
          <p:nvPr>
            <p:ph type="sldNum" sz="quarter" idx="12"/>
          </p:nvPr>
        </p:nvSpPr>
        <p:spPr>
          <a:xfrm>
            <a:off x="6877518" y="6492875"/>
            <a:ext cx="2133600" cy="365125"/>
          </a:xfrm>
        </p:spPr>
        <p:txBody>
          <a:bodyPr/>
          <a:lstStyle/>
          <a:p>
            <a:fld id="{F9499BC9-3262-48D8-BE6C-850D19DED04D}" type="slidenum">
              <a:rPr lang="en-GB" smtClean="0"/>
              <a:t>17</a:t>
            </a:fld>
            <a:endParaRPr lang="en-GB" dirty="0"/>
          </a:p>
        </p:txBody>
      </p:sp>
      <p:graphicFrame>
        <p:nvGraphicFramePr>
          <p:cNvPr id="3" name="Chart 2">
            <a:extLst>
              <a:ext uri="{FF2B5EF4-FFF2-40B4-BE49-F238E27FC236}">
                <a16:creationId xmlns:a16="http://schemas.microsoft.com/office/drawing/2014/main" id="{D74DAEA3-3F0C-3B0E-D508-47CEFA45EFC8}"/>
              </a:ext>
            </a:extLst>
          </p:cNvPr>
          <p:cNvGraphicFramePr/>
          <p:nvPr>
            <p:extLst>
              <p:ext uri="{D42A27DB-BD31-4B8C-83A1-F6EECF244321}">
                <p14:modId xmlns:p14="http://schemas.microsoft.com/office/powerpoint/2010/main" val="1513753822"/>
              </p:ext>
            </p:extLst>
          </p:nvPr>
        </p:nvGraphicFramePr>
        <p:xfrm>
          <a:off x="395536" y="725214"/>
          <a:ext cx="8496944" cy="37698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761848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692696"/>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251520" y="188640"/>
            <a:ext cx="4109266" cy="498598"/>
          </a:xfrm>
          <a:prstGeom prst="rect">
            <a:avLst/>
          </a:prstGeom>
        </p:spPr>
        <p:txBody>
          <a:bodyPr wrap="non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Key results – Business confidence</a:t>
            </a:r>
          </a:p>
        </p:txBody>
      </p:sp>
      <p:sp>
        <p:nvSpPr>
          <p:cNvPr id="15" name="Rectangle 14"/>
          <p:cNvSpPr/>
          <p:nvPr/>
        </p:nvSpPr>
        <p:spPr>
          <a:xfrm>
            <a:off x="251520" y="980728"/>
            <a:ext cx="8640960" cy="1077218"/>
          </a:xfrm>
          <a:prstGeom prst="rect">
            <a:avLst/>
          </a:prstGeom>
        </p:spPr>
        <p:txBody>
          <a:bodyPr wrap="square">
            <a:spAutoFit/>
          </a:bodyPr>
          <a:lstStyle/>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p:txBody>
      </p:sp>
      <p:sp>
        <p:nvSpPr>
          <p:cNvPr id="7" name="Rectangle 6"/>
          <p:cNvSpPr/>
          <p:nvPr/>
        </p:nvSpPr>
        <p:spPr>
          <a:xfrm>
            <a:off x="274854" y="4663645"/>
            <a:ext cx="8725638" cy="2031325"/>
          </a:xfrm>
          <a:prstGeom prst="rect">
            <a:avLst/>
          </a:prstGeom>
        </p:spPr>
        <p:txBody>
          <a:bodyPr wrap="square">
            <a:spAutoFit/>
          </a:bodyPr>
          <a:lstStyle/>
          <a:p>
            <a:pPr marL="285750" indent="-285750">
              <a:buFont typeface="Arial" panose="020B0604020202020204" pitchFamily="34" charset="0"/>
              <a:buChar char="•"/>
            </a:pPr>
            <a:r>
              <a:rPr lang="en-GB" sz="1400" dirty="0">
                <a:solidFill>
                  <a:schemeClr val="tx2"/>
                </a:solidFill>
              </a:rPr>
              <a:t>When asked which period they currently anticipate is the furthest that their business will be able to survive until without further support, 41% of all businesses said beyond Summer 2023 (after 31</a:t>
            </a:r>
            <a:r>
              <a:rPr lang="en-GB" sz="1400" baseline="30000" dirty="0">
                <a:solidFill>
                  <a:schemeClr val="tx2"/>
                </a:solidFill>
              </a:rPr>
              <a:t>st</a:t>
            </a:r>
            <a:r>
              <a:rPr lang="en-GB" sz="1400" dirty="0">
                <a:solidFill>
                  <a:schemeClr val="tx2"/>
                </a:solidFill>
              </a:rPr>
              <a:t> August 2023).  33% of businesses don’t know/were unsure.</a:t>
            </a:r>
          </a:p>
          <a:p>
            <a:pPr marL="285750" indent="-285750">
              <a:buFont typeface="Arial" panose="020B0604020202020204" pitchFamily="34" charset="0"/>
              <a:buChar char="•"/>
            </a:pPr>
            <a:endParaRPr lang="en-GB" sz="1400" dirty="0">
              <a:solidFill>
                <a:schemeClr val="tx2"/>
              </a:solidFill>
            </a:endParaRPr>
          </a:p>
          <a:p>
            <a:pPr marL="285750" indent="-285750">
              <a:buFont typeface="Arial" panose="020B0604020202020204" pitchFamily="34" charset="0"/>
              <a:buChar char="•"/>
            </a:pPr>
            <a:r>
              <a:rPr lang="en-GB" sz="1400" dirty="0">
                <a:solidFill>
                  <a:schemeClr val="tx2"/>
                </a:solidFill>
              </a:rPr>
              <a:t>12% of businesses felt they could only survive through until the Summer of 2023 (up to 31st August 2023), 6% up until the end of Spring 2023 (up to 1</a:t>
            </a:r>
            <a:r>
              <a:rPr lang="en-GB" sz="1400" baseline="30000" dirty="0">
                <a:solidFill>
                  <a:schemeClr val="tx2"/>
                </a:solidFill>
              </a:rPr>
              <a:t>st</a:t>
            </a:r>
            <a:r>
              <a:rPr lang="en-GB" sz="1400" dirty="0">
                <a:solidFill>
                  <a:schemeClr val="tx2"/>
                </a:solidFill>
              </a:rPr>
              <a:t> May 2023) and 7% up until the end of Winter 2023 (up to 31</a:t>
            </a:r>
            <a:r>
              <a:rPr lang="en-GB" sz="1400" baseline="30000" dirty="0">
                <a:solidFill>
                  <a:schemeClr val="tx2"/>
                </a:solidFill>
              </a:rPr>
              <a:t>st</a:t>
            </a:r>
            <a:r>
              <a:rPr lang="en-GB" sz="1400" dirty="0">
                <a:solidFill>
                  <a:schemeClr val="tx2"/>
                </a:solidFill>
              </a:rPr>
              <a:t> March 2023).</a:t>
            </a:r>
          </a:p>
          <a:p>
            <a:pPr marL="285750" indent="-285750">
              <a:buFont typeface="Arial" panose="020B0604020202020204" pitchFamily="34" charset="0"/>
              <a:buChar char="•"/>
            </a:pPr>
            <a:endParaRPr lang="en-GB" sz="1400" dirty="0">
              <a:solidFill>
                <a:schemeClr val="tx2"/>
              </a:solidFill>
            </a:endParaRPr>
          </a:p>
          <a:p>
            <a:pPr marL="285750" indent="-285750">
              <a:buFont typeface="Arial" panose="020B0604020202020204" pitchFamily="34" charset="0"/>
              <a:buChar char="•"/>
            </a:pPr>
            <a:r>
              <a:rPr lang="en-GB" sz="1400" dirty="0">
                <a:solidFill>
                  <a:schemeClr val="tx2"/>
                </a:solidFill>
              </a:rPr>
              <a:t>74% of businesses were confident to some degree in their assessment of how long they could survive.  The results by county are shown overleaf.</a:t>
            </a:r>
          </a:p>
        </p:txBody>
      </p:sp>
      <p:sp>
        <p:nvSpPr>
          <p:cNvPr id="2" name="Slide Number Placeholder 1">
            <a:extLst>
              <a:ext uri="{FF2B5EF4-FFF2-40B4-BE49-F238E27FC236}">
                <a16:creationId xmlns:a16="http://schemas.microsoft.com/office/drawing/2014/main" id="{D1E9EEA1-BD15-4132-8957-3CD387AA997B}"/>
              </a:ext>
            </a:extLst>
          </p:cNvPr>
          <p:cNvSpPr>
            <a:spLocks noGrp="1"/>
          </p:cNvSpPr>
          <p:nvPr>
            <p:ph type="sldNum" sz="quarter" idx="12"/>
          </p:nvPr>
        </p:nvSpPr>
        <p:spPr>
          <a:xfrm>
            <a:off x="6866892" y="6482245"/>
            <a:ext cx="2133600" cy="365125"/>
          </a:xfrm>
        </p:spPr>
        <p:txBody>
          <a:bodyPr/>
          <a:lstStyle/>
          <a:p>
            <a:fld id="{F9499BC9-3262-48D8-BE6C-850D19DED04D}" type="slidenum">
              <a:rPr lang="en-GB" smtClean="0"/>
              <a:t>18</a:t>
            </a:fld>
            <a:endParaRPr lang="en-GB" dirty="0"/>
          </a:p>
        </p:txBody>
      </p:sp>
      <p:graphicFrame>
        <p:nvGraphicFramePr>
          <p:cNvPr id="3" name="Chart 2">
            <a:extLst>
              <a:ext uri="{FF2B5EF4-FFF2-40B4-BE49-F238E27FC236}">
                <a16:creationId xmlns:a16="http://schemas.microsoft.com/office/drawing/2014/main" id="{6AFFFE22-0C4D-6D72-0FE8-2553BC204D38}"/>
              </a:ext>
            </a:extLst>
          </p:cNvPr>
          <p:cNvGraphicFramePr/>
          <p:nvPr>
            <p:extLst>
              <p:ext uri="{D42A27DB-BD31-4B8C-83A1-F6EECF244321}">
                <p14:modId xmlns:p14="http://schemas.microsoft.com/office/powerpoint/2010/main" val="1338456291"/>
              </p:ext>
            </p:extLst>
          </p:nvPr>
        </p:nvGraphicFramePr>
        <p:xfrm>
          <a:off x="143508" y="834580"/>
          <a:ext cx="8856984" cy="36766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694783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692696"/>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251520" y="188640"/>
            <a:ext cx="5287025" cy="471539"/>
          </a:xfrm>
          <a:prstGeom prst="rect">
            <a:avLst/>
          </a:prstGeom>
        </p:spPr>
        <p:txBody>
          <a:bodyPr wrap="non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Key results – Business confidence by county</a:t>
            </a:r>
          </a:p>
        </p:txBody>
      </p:sp>
      <p:sp>
        <p:nvSpPr>
          <p:cNvPr id="15" name="Rectangle 14"/>
          <p:cNvSpPr/>
          <p:nvPr/>
        </p:nvSpPr>
        <p:spPr>
          <a:xfrm>
            <a:off x="251520" y="980728"/>
            <a:ext cx="8640960" cy="1077218"/>
          </a:xfrm>
          <a:prstGeom prst="rect">
            <a:avLst/>
          </a:prstGeom>
        </p:spPr>
        <p:txBody>
          <a:bodyPr wrap="square">
            <a:spAutoFit/>
          </a:bodyPr>
          <a:lstStyle/>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p:txBody>
      </p:sp>
      <p:sp>
        <p:nvSpPr>
          <p:cNvPr id="7" name="Rectangle 6"/>
          <p:cNvSpPr/>
          <p:nvPr/>
        </p:nvSpPr>
        <p:spPr>
          <a:xfrm>
            <a:off x="277508" y="5260164"/>
            <a:ext cx="8700495" cy="1508105"/>
          </a:xfrm>
          <a:prstGeom prst="rect">
            <a:avLst/>
          </a:prstGeom>
        </p:spPr>
        <p:txBody>
          <a:bodyPr wrap="square">
            <a:spAutoFit/>
          </a:bodyPr>
          <a:lstStyle/>
          <a:p>
            <a:pPr marL="285750" indent="-285750">
              <a:buFont typeface="Arial" panose="020B0604020202020204" pitchFamily="34" charset="0"/>
              <a:buChar char="•"/>
            </a:pPr>
            <a:r>
              <a:rPr lang="en-GB" sz="1400" dirty="0">
                <a:solidFill>
                  <a:schemeClr val="tx2"/>
                </a:solidFill>
              </a:rPr>
              <a:t>The largest proportion of businesses across all areas except Dorset said they currently anticipated their business could survive beyond Summer 2023 (after 31</a:t>
            </a:r>
            <a:r>
              <a:rPr lang="en-GB" sz="1400" baseline="30000" dirty="0">
                <a:solidFill>
                  <a:schemeClr val="tx2"/>
                </a:solidFill>
              </a:rPr>
              <a:t>st</a:t>
            </a:r>
            <a:r>
              <a:rPr lang="en-GB" sz="1400" dirty="0">
                <a:solidFill>
                  <a:schemeClr val="tx2"/>
                </a:solidFill>
              </a:rPr>
              <a:t> August 2023) without further support including 48% of Cornwall businesses, 40% of Devon businesses and 42% of Somerset businesses.  The largest proportion of Dorset businesses don’t know/were unsure (42%), along with around a third of businesses in all other areas.</a:t>
            </a:r>
          </a:p>
          <a:p>
            <a:pPr marL="285750" indent="-285750">
              <a:buFont typeface="Arial" panose="020B0604020202020204" pitchFamily="34" charset="0"/>
              <a:buChar char="•"/>
            </a:pPr>
            <a:endParaRPr lang="en-GB" sz="800" dirty="0">
              <a:solidFill>
                <a:schemeClr val="tx2"/>
              </a:solidFill>
            </a:endParaRPr>
          </a:p>
          <a:p>
            <a:pPr marL="285750" indent="-285750">
              <a:buFont typeface="Arial" panose="020B0604020202020204" pitchFamily="34" charset="0"/>
              <a:buChar char="•"/>
            </a:pPr>
            <a:r>
              <a:rPr lang="en-GB" sz="1400" dirty="0">
                <a:solidFill>
                  <a:schemeClr val="tx2"/>
                </a:solidFill>
              </a:rPr>
              <a:t>78% of Cornwall businesses, 71% of Devon businesses, 80% of Dorset businesses and 77% of Somerset businesses said they were confident to some degree in their assessment of how long they could survive.</a:t>
            </a:r>
          </a:p>
        </p:txBody>
      </p:sp>
      <p:graphicFrame>
        <p:nvGraphicFramePr>
          <p:cNvPr id="8" name="Table 7"/>
          <p:cNvGraphicFramePr>
            <a:graphicFrameLocks noGrp="1"/>
          </p:cNvGraphicFramePr>
          <p:nvPr>
            <p:extLst>
              <p:ext uri="{D42A27DB-BD31-4B8C-83A1-F6EECF244321}">
                <p14:modId xmlns:p14="http://schemas.microsoft.com/office/powerpoint/2010/main" val="2639193490"/>
              </p:ext>
            </p:extLst>
          </p:nvPr>
        </p:nvGraphicFramePr>
        <p:xfrm>
          <a:off x="337044" y="816191"/>
          <a:ext cx="8640960" cy="4320479"/>
        </p:xfrm>
        <a:graphic>
          <a:graphicData uri="http://schemas.openxmlformats.org/drawingml/2006/table">
            <a:tbl>
              <a:tblPr firstRow="1" bandRow="1">
                <a:tableStyleId>{5C22544A-7EE6-4342-B048-85BDC9FD1C3A}</a:tableStyleId>
              </a:tblPr>
              <a:tblGrid>
                <a:gridCol w="3842417">
                  <a:extLst>
                    <a:ext uri="{9D8B030D-6E8A-4147-A177-3AD203B41FA5}">
                      <a16:colId xmlns:a16="http://schemas.microsoft.com/office/drawing/2014/main" val="20000"/>
                    </a:ext>
                  </a:extLst>
                </a:gridCol>
                <a:gridCol w="754119">
                  <a:extLst>
                    <a:ext uri="{9D8B030D-6E8A-4147-A177-3AD203B41FA5}">
                      <a16:colId xmlns:a16="http://schemas.microsoft.com/office/drawing/2014/main" val="3243183860"/>
                    </a:ext>
                  </a:extLst>
                </a:gridCol>
                <a:gridCol w="1113682">
                  <a:extLst>
                    <a:ext uri="{9D8B030D-6E8A-4147-A177-3AD203B41FA5}">
                      <a16:colId xmlns:a16="http://schemas.microsoft.com/office/drawing/2014/main" val="20001"/>
                    </a:ext>
                  </a:extLst>
                </a:gridCol>
                <a:gridCol w="879223">
                  <a:extLst>
                    <a:ext uri="{9D8B030D-6E8A-4147-A177-3AD203B41FA5}">
                      <a16:colId xmlns:a16="http://schemas.microsoft.com/office/drawing/2014/main" val="20002"/>
                    </a:ext>
                  </a:extLst>
                </a:gridCol>
                <a:gridCol w="937837">
                  <a:extLst>
                    <a:ext uri="{9D8B030D-6E8A-4147-A177-3AD203B41FA5}">
                      <a16:colId xmlns:a16="http://schemas.microsoft.com/office/drawing/2014/main" val="20003"/>
                    </a:ext>
                  </a:extLst>
                </a:gridCol>
                <a:gridCol w="1113682">
                  <a:extLst>
                    <a:ext uri="{9D8B030D-6E8A-4147-A177-3AD203B41FA5}">
                      <a16:colId xmlns:a16="http://schemas.microsoft.com/office/drawing/2014/main" val="20004"/>
                    </a:ext>
                  </a:extLst>
                </a:gridCol>
              </a:tblGrid>
              <a:tr h="1099301">
                <a:tc>
                  <a:txBody>
                    <a:bodyPr/>
                    <a:lstStyle/>
                    <a:p>
                      <a:r>
                        <a:rPr lang="en-GB" sz="1400" dirty="0">
                          <a:latin typeface="+mn-lt"/>
                        </a:rPr>
                        <a:t>Which of the following periods do you currently anticipate is the furthest that your business will be able to survive to without further support?</a:t>
                      </a:r>
                    </a:p>
                  </a:txBody>
                  <a:tcPr anchor="ctr"/>
                </a:tc>
                <a:tc>
                  <a:txBody>
                    <a:bodyPr/>
                    <a:lstStyle/>
                    <a:p>
                      <a:pPr algn="ctr"/>
                      <a:r>
                        <a:rPr lang="en-US" sz="1400" dirty="0">
                          <a:latin typeface="+mn-lt"/>
                        </a:rPr>
                        <a:t>GSW</a:t>
                      </a:r>
                      <a:endParaRPr lang="en-GB" sz="1400" dirty="0">
                        <a:latin typeface="+mn-lt"/>
                      </a:endParaRPr>
                    </a:p>
                  </a:txBody>
                  <a:tcPr anchor="ctr"/>
                </a:tc>
                <a:tc>
                  <a:txBody>
                    <a:bodyPr/>
                    <a:lstStyle/>
                    <a:p>
                      <a:pPr algn="ctr"/>
                      <a:r>
                        <a:rPr lang="en-GB" sz="1400" dirty="0">
                          <a:latin typeface="+mn-lt"/>
                        </a:rPr>
                        <a:t>Cornwall &amp; IoS</a:t>
                      </a:r>
                    </a:p>
                  </a:txBody>
                  <a:tcPr anchor="ctr"/>
                </a:tc>
                <a:tc>
                  <a:txBody>
                    <a:bodyPr/>
                    <a:lstStyle/>
                    <a:p>
                      <a:pPr algn="ctr"/>
                      <a:r>
                        <a:rPr lang="en-GB" sz="1400" dirty="0">
                          <a:latin typeface="+mn-lt"/>
                        </a:rPr>
                        <a:t>Devon</a:t>
                      </a:r>
                    </a:p>
                  </a:txBody>
                  <a:tcPr anchor="ctr"/>
                </a:tc>
                <a:tc>
                  <a:txBody>
                    <a:bodyPr/>
                    <a:lstStyle/>
                    <a:p>
                      <a:pPr algn="ctr"/>
                      <a:r>
                        <a:rPr lang="en-GB" sz="1400" dirty="0">
                          <a:latin typeface="+mn-lt"/>
                        </a:rPr>
                        <a:t>Dorset</a:t>
                      </a:r>
                    </a:p>
                  </a:txBody>
                  <a:tcPr anchor="ctr"/>
                </a:tc>
                <a:tc>
                  <a:txBody>
                    <a:bodyPr/>
                    <a:lstStyle/>
                    <a:p>
                      <a:pPr algn="ctr"/>
                      <a:r>
                        <a:rPr lang="en-GB" sz="1400" dirty="0">
                          <a:latin typeface="+mn-lt"/>
                        </a:rPr>
                        <a:t>Somerset</a:t>
                      </a:r>
                    </a:p>
                  </a:txBody>
                  <a:tcPr anchor="ctr"/>
                </a:tc>
                <a:extLst>
                  <a:ext uri="{0D108BD9-81ED-4DB2-BD59-A6C34878D82A}">
                    <a16:rowId xmlns:a16="http://schemas.microsoft.com/office/drawing/2014/main" val="10000"/>
                  </a:ext>
                </a:extLst>
              </a:tr>
              <a:tr h="259311">
                <a:tc>
                  <a:txBody>
                    <a:bodyPr/>
                    <a:lstStyle/>
                    <a:p>
                      <a:pPr marL="85725" indent="0" algn="l" fontAlgn="b"/>
                      <a:r>
                        <a:rPr lang="en-US" sz="1400" b="1" u="none" strike="noStrike" dirty="0">
                          <a:solidFill>
                            <a:srgbClr val="000000"/>
                          </a:solidFill>
                          <a:effectLst/>
                          <a:latin typeface="+mn-lt"/>
                        </a:rPr>
                        <a:t>Winter 2023 (up to 31st March 2023)</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i="0" u="none" strike="noStrike" dirty="0">
                          <a:solidFill>
                            <a:srgbClr val="000000"/>
                          </a:solidFill>
                          <a:effectLst/>
                          <a:latin typeface="+mn-lt"/>
                        </a:rPr>
                        <a:t>7%</a:t>
                      </a:r>
                    </a:p>
                  </a:txBody>
                  <a:tcPr marL="7620" marR="7620" marT="7620" marB="0" anchor="ctr"/>
                </a:tc>
                <a:tc>
                  <a:txBody>
                    <a:bodyPr/>
                    <a:lstStyle/>
                    <a:p>
                      <a:pPr algn="ctr" fontAlgn="b"/>
                      <a:r>
                        <a:rPr lang="en-GB" sz="1400" b="0" i="0" u="none" strike="noStrike" dirty="0">
                          <a:solidFill>
                            <a:srgbClr val="000000"/>
                          </a:solidFill>
                          <a:effectLst/>
                          <a:latin typeface="+mn-lt"/>
                        </a:rPr>
                        <a:t>6%</a:t>
                      </a:r>
                    </a:p>
                  </a:txBody>
                  <a:tcPr marL="7620" marR="7620" marT="7620" marB="0" anchor="ctr"/>
                </a:tc>
                <a:tc>
                  <a:txBody>
                    <a:bodyPr/>
                    <a:lstStyle/>
                    <a:p>
                      <a:pPr algn="ctr" fontAlgn="b"/>
                      <a:r>
                        <a:rPr lang="en-GB" sz="1400" b="0" i="0" u="none" strike="noStrike" dirty="0">
                          <a:solidFill>
                            <a:srgbClr val="000000"/>
                          </a:solidFill>
                          <a:effectLst/>
                          <a:latin typeface="+mn-lt"/>
                        </a:rPr>
                        <a:t>8%</a:t>
                      </a:r>
                    </a:p>
                  </a:txBody>
                  <a:tcPr marL="7620" marR="7620" marT="7620" marB="0" anchor="ctr"/>
                </a:tc>
                <a:tc>
                  <a:txBody>
                    <a:bodyPr/>
                    <a:lstStyle/>
                    <a:p>
                      <a:pPr algn="ctr" fontAlgn="b"/>
                      <a:r>
                        <a:rPr lang="en-GB" sz="1400" b="0" i="0" u="none" strike="noStrike" dirty="0">
                          <a:solidFill>
                            <a:srgbClr val="000000"/>
                          </a:solidFill>
                          <a:effectLst/>
                          <a:latin typeface="+mn-lt"/>
                        </a:rPr>
                        <a:t>5%</a:t>
                      </a:r>
                    </a:p>
                  </a:txBody>
                  <a:tcPr marL="7620" marR="7620" marT="7620" marB="0" anchor="ctr"/>
                </a:tc>
                <a:tc>
                  <a:txBody>
                    <a:bodyPr/>
                    <a:lstStyle/>
                    <a:p>
                      <a:pPr algn="ctr" fontAlgn="b"/>
                      <a:r>
                        <a:rPr lang="en-GB" sz="1400" b="0" i="0" u="none" strike="noStrike" dirty="0">
                          <a:solidFill>
                            <a:srgbClr val="000000"/>
                          </a:solidFill>
                          <a:effectLst/>
                          <a:latin typeface="+mn-lt"/>
                        </a:rPr>
                        <a:t>8%</a:t>
                      </a:r>
                    </a:p>
                  </a:txBody>
                  <a:tcPr marL="7620" marR="7620" marT="7620" marB="0" anchor="ctr"/>
                </a:tc>
                <a:extLst>
                  <a:ext uri="{0D108BD9-81ED-4DB2-BD59-A6C34878D82A}">
                    <a16:rowId xmlns:a16="http://schemas.microsoft.com/office/drawing/2014/main" val="10001"/>
                  </a:ext>
                </a:extLst>
              </a:tr>
              <a:tr h="259311">
                <a:tc>
                  <a:txBody>
                    <a:bodyPr/>
                    <a:lstStyle/>
                    <a:p>
                      <a:pPr marL="85725" indent="0" algn="l" fontAlgn="b"/>
                      <a:r>
                        <a:rPr lang="en-US" sz="1400" b="1" u="none" strike="noStrike" dirty="0">
                          <a:solidFill>
                            <a:srgbClr val="000000"/>
                          </a:solidFill>
                          <a:effectLst/>
                          <a:latin typeface="+mn-lt"/>
                        </a:rPr>
                        <a:t>Spring 2023 (up to 1st May 2023)</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i="0" u="none" strike="noStrike" dirty="0">
                          <a:solidFill>
                            <a:srgbClr val="000000"/>
                          </a:solidFill>
                          <a:effectLst/>
                          <a:latin typeface="+mn-lt"/>
                        </a:rPr>
                        <a:t>6%</a:t>
                      </a:r>
                    </a:p>
                  </a:txBody>
                  <a:tcPr marL="7620" marR="7620" marT="7620" marB="0" anchor="ctr"/>
                </a:tc>
                <a:tc>
                  <a:txBody>
                    <a:bodyPr/>
                    <a:lstStyle/>
                    <a:p>
                      <a:pPr algn="ctr" fontAlgn="b"/>
                      <a:r>
                        <a:rPr lang="en-GB" sz="1400" b="0" i="0" u="none" strike="noStrike" dirty="0">
                          <a:solidFill>
                            <a:srgbClr val="000000"/>
                          </a:solidFill>
                          <a:effectLst/>
                          <a:latin typeface="+mn-lt"/>
                        </a:rPr>
                        <a:t>8%</a:t>
                      </a:r>
                    </a:p>
                  </a:txBody>
                  <a:tcPr marL="7620" marR="7620" marT="7620" marB="0" anchor="ctr"/>
                </a:tc>
                <a:tc>
                  <a:txBody>
                    <a:bodyPr/>
                    <a:lstStyle/>
                    <a:p>
                      <a:pPr algn="ctr" fontAlgn="b"/>
                      <a:r>
                        <a:rPr lang="en-GB" sz="1400" b="0" i="0" u="none" strike="noStrike" dirty="0">
                          <a:solidFill>
                            <a:srgbClr val="000000"/>
                          </a:solidFill>
                          <a:effectLst/>
                          <a:latin typeface="+mn-lt"/>
                        </a:rPr>
                        <a:t>5%</a:t>
                      </a:r>
                    </a:p>
                  </a:txBody>
                  <a:tcPr marL="7620" marR="7620" marT="7620" marB="0" anchor="ctr"/>
                </a:tc>
                <a:tc>
                  <a:txBody>
                    <a:bodyPr/>
                    <a:lstStyle/>
                    <a:p>
                      <a:pPr algn="ctr" fontAlgn="b"/>
                      <a:r>
                        <a:rPr lang="en-GB" sz="1400" b="0" i="0" u="none" strike="noStrike" dirty="0">
                          <a:solidFill>
                            <a:srgbClr val="000000"/>
                          </a:solidFill>
                          <a:effectLst/>
                          <a:latin typeface="+mn-lt"/>
                        </a:rPr>
                        <a:t>10%</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extLst>
                  <a:ext uri="{0D108BD9-81ED-4DB2-BD59-A6C34878D82A}">
                    <a16:rowId xmlns:a16="http://schemas.microsoft.com/office/drawing/2014/main" val="10002"/>
                  </a:ext>
                </a:extLst>
              </a:tr>
              <a:tr h="259311">
                <a:tc>
                  <a:txBody>
                    <a:bodyPr/>
                    <a:lstStyle/>
                    <a:p>
                      <a:pPr marL="85725" indent="0" algn="l" fontAlgn="b"/>
                      <a:r>
                        <a:rPr lang="en-US" sz="1400" b="1" u="none" strike="noStrike" dirty="0">
                          <a:solidFill>
                            <a:srgbClr val="000000"/>
                          </a:solidFill>
                          <a:effectLst/>
                          <a:latin typeface="+mn-lt"/>
                        </a:rPr>
                        <a:t>Summer 2023 (up to 31st August 2023)</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i="0" u="none" strike="noStrike" dirty="0">
                          <a:solidFill>
                            <a:srgbClr val="000000"/>
                          </a:solidFill>
                          <a:effectLst/>
                          <a:latin typeface="+mn-lt"/>
                        </a:rPr>
                        <a:t>12%</a:t>
                      </a:r>
                    </a:p>
                  </a:txBody>
                  <a:tcPr marL="7620" marR="7620" marT="7620" marB="0" anchor="ctr"/>
                </a:tc>
                <a:tc>
                  <a:txBody>
                    <a:bodyPr/>
                    <a:lstStyle/>
                    <a:p>
                      <a:pPr algn="ctr" fontAlgn="b"/>
                      <a:r>
                        <a:rPr lang="en-GB" sz="1400" b="0" i="0" u="none" strike="noStrike" dirty="0">
                          <a:solidFill>
                            <a:srgbClr val="000000"/>
                          </a:solidFill>
                          <a:effectLst/>
                          <a:latin typeface="+mn-lt"/>
                        </a:rPr>
                        <a:t>8%</a:t>
                      </a:r>
                    </a:p>
                  </a:txBody>
                  <a:tcPr marL="7620" marR="7620" marT="7620" marB="0" anchor="ctr"/>
                </a:tc>
                <a:tc>
                  <a:txBody>
                    <a:bodyPr/>
                    <a:lstStyle/>
                    <a:p>
                      <a:pPr algn="ctr" fontAlgn="b"/>
                      <a:r>
                        <a:rPr lang="en-GB" sz="1400" b="0" i="0" u="none" strike="noStrike" dirty="0">
                          <a:solidFill>
                            <a:srgbClr val="000000"/>
                          </a:solidFill>
                          <a:effectLst/>
                          <a:latin typeface="+mn-lt"/>
                        </a:rPr>
                        <a:t>15%</a:t>
                      </a:r>
                    </a:p>
                  </a:txBody>
                  <a:tcPr marL="7620" marR="7620" marT="7620" marB="0" anchor="ctr"/>
                </a:tc>
                <a:tc>
                  <a:txBody>
                    <a:bodyPr/>
                    <a:lstStyle/>
                    <a:p>
                      <a:pPr algn="ctr" fontAlgn="b"/>
                      <a:r>
                        <a:rPr lang="en-GB" sz="1400" b="0" i="0" u="none" strike="noStrike" dirty="0">
                          <a:solidFill>
                            <a:srgbClr val="000000"/>
                          </a:solidFill>
                          <a:effectLst/>
                          <a:latin typeface="+mn-lt"/>
                        </a:rPr>
                        <a:t>5%</a:t>
                      </a:r>
                    </a:p>
                  </a:txBody>
                  <a:tcPr marL="7620" marR="7620" marT="7620" marB="0" anchor="ctr"/>
                </a:tc>
                <a:tc>
                  <a:txBody>
                    <a:bodyPr/>
                    <a:lstStyle/>
                    <a:p>
                      <a:pPr algn="ctr" fontAlgn="b"/>
                      <a:r>
                        <a:rPr lang="en-GB" sz="1400" b="0" i="0" u="none" strike="noStrike" dirty="0">
                          <a:solidFill>
                            <a:srgbClr val="000000"/>
                          </a:solidFill>
                          <a:effectLst/>
                          <a:latin typeface="+mn-lt"/>
                        </a:rPr>
                        <a:t>19%</a:t>
                      </a:r>
                    </a:p>
                  </a:txBody>
                  <a:tcPr marL="7620" marR="7620" marT="7620" marB="0" anchor="ctr"/>
                </a:tc>
                <a:extLst>
                  <a:ext uri="{0D108BD9-81ED-4DB2-BD59-A6C34878D82A}">
                    <a16:rowId xmlns:a16="http://schemas.microsoft.com/office/drawing/2014/main" val="10003"/>
                  </a:ext>
                </a:extLst>
              </a:tr>
              <a:tr h="259311">
                <a:tc>
                  <a:txBody>
                    <a:bodyPr/>
                    <a:lstStyle/>
                    <a:p>
                      <a:pPr marL="85725" indent="0" algn="l" fontAlgn="b"/>
                      <a:r>
                        <a:rPr lang="en-GB" sz="1400" b="1" u="none" strike="noStrike" dirty="0">
                          <a:solidFill>
                            <a:srgbClr val="000000"/>
                          </a:solidFill>
                          <a:effectLst/>
                          <a:latin typeface="+mn-lt"/>
                        </a:rPr>
                        <a:t>Beyond Summer 2023</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1" i="0" u="none" strike="noStrike" dirty="0">
                          <a:solidFill>
                            <a:srgbClr val="000000"/>
                          </a:solidFill>
                          <a:effectLst/>
                          <a:latin typeface="+mn-lt"/>
                        </a:rPr>
                        <a:t>41%</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48%</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40%</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38%</a:t>
                      </a:r>
                    </a:p>
                  </a:txBody>
                  <a:tcPr marL="7620" marR="7620" marT="7620" marB="0" anchor="ctr"/>
                </a:tc>
                <a:tc>
                  <a:txBody>
                    <a:bodyPr/>
                    <a:lstStyle/>
                    <a:p>
                      <a:pPr algn="ctr" fontAlgn="b"/>
                      <a:r>
                        <a:rPr lang="en-GB" sz="1400" b="0" i="0" u="none" strike="noStrike" dirty="0">
                          <a:solidFill>
                            <a:srgbClr val="000000"/>
                          </a:solidFill>
                          <a:effectLst/>
                          <a:latin typeface="+mn-lt"/>
                        </a:rPr>
                        <a:t>42%</a:t>
                      </a:r>
                    </a:p>
                  </a:txBody>
                  <a:tcPr marL="7620" marR="7620" marT="7620" marB="0" anchor="ctr">
                    <a:solidFill>
                      <a:schemeClr val="accent3"/>
                    </a:solidFill>
                  </a:tcPr>
                </a:tc>
                <a:extLst>
                  <a:ext uri="{0D108BD9-81ED-4DB2-BD59-A6C34878D82A}">
                    <a16:rowId xmlns:a16="http://schemas.microsoft.com/office/drawing/2014/main" val="10004"/>
                  </a:ext>
                </a:extLst>
              </a:tr>
              <a:tr h="259311">
                <a:tc>
                  <a:txBody>
                    <a:bodyPr/>
                    <a:lstStyle/>
                    <a:p>
                      <a:pPr marL="85725" indent="0" algn="l" fontAlgn="b"/>
                      <a:r>
                        <a:rPr lang="en-GB" sz="1400" b="1" u="none" strike="noStrike" dirty="0">
                          <a:solidFill>
                            <a:srgbClr val="000000"/>
                          </a:solidFill>
                          <a:effectLst/>
                          <a:latin typeface="+mn-lt"/>
                        </a:rPr>
                        <a:t>Don't know/unsure</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1" i="0" u="none" strike="noStrike" dirty="0">
                          <a:solidFill>
                            <a:srgbClr val="000000"/>
                          </a:solidFill>
                          <a:effectLst/>
                          <a:latin typeface="+mn-lt"/>
                        </a:rPr>
                        <a:t>33%</a:t>
                      </a:r>
                    </a:p>
                  </a:txBody>
                  <a:tcPr marL="7620" marR="7620" marT="7620" marB="0" anchor="ctr"/>
                </a:tc>
                <a:tc>
                  <a:txBody>
                    <a:bodyPr/>
                    <a:lstStyle/>
                    <a:p>
                      <a:pPr algn="ctr" fontAlgn="b"/>
                      <a:r>
                        <a:rPr lang="en-GB" sz="1400" b="0" i="0" u="none" strike="noStrike" dirty="0">
                          <a:solidFill>
                            <a:srgbClr val="000000"/>
                          </a:solidFill>
                          <a:effectLst/>
                          <a:latin typeface="+mn-lt"/>
                        </a:rPr>
                        <a:t>30%</a:t>
                      </a:r>
                    </a:p>
                  </a:txBody>
                  <a:tcPr marL="7620" marR="7620" marT="7620" marB="0" anchor="ctr"/>
                </a:tc>
                <a:tc>
                  <a:txBody>
                    <a:bodyPr/>
                    <a:lstStyle/>
                    <a:p>
                      <a:pPr algn="ctr" fontAlgn="b"/>
                      <a:r>
                        <a:rPr lang="en-GB" sz="1400" b="0" i="0" u="none" strike="noStrike" dirty="0">
                          <a:solidFill>
                            <a:srgbClr val="000000"/>
                          </a:solidFill>
                          <a:effectLst/>
                          <a:latin typeface="+mn-lt"/>
                        </a:rPr>
                        <a:t>32%</a:t>
                      </a:r>
                    </a:p>
                  </a:txBody>
                  <a:tcPr marL="7620" marR="7620" marT="7620" marB="0" anchor="ctr"/>
                </a:tc>
                <a:tc>
                  <a:txBody>
                    <a:bodyPr/>
                    <a:lstStyle/>
                    <a:p>
                      <a:pPr algn="ctr" fontAlgn="b"/>
                      <a:r>
                        <a:rPr lang="en-GB" sz="1400" b="0" i="0" u="none" strike="noStrike" dirty="0">
                          <a:solidFill>
                            <a:srgbClr val="000000"/>
                          </a:solidFill>
                          <a:effectLst/>
                          <a:latin typeface="+mn-lt"/>
                        </a:rPr>
                        <a:t>42%</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31%</a:t>
                      </a:r>
                    </a:p>
                  </a:txBody>
                  <a:tcPr marL="7620" marR="7620" marT="7620" marB="0" anchor="ctr"/>
                </a:tc>
                <a:extLst>
                  <a:ext uri="{0D108BD9-81ED-4DB2-BD59-A6C34878D82A}">
                    <a16:rowId xmlns:a16="http://schemas.microsoft.com/office/drawing/2014/main" val="10005"/>
                  </a:ext>
                </a:extLst>
              </a:tr>
              <a:tr h="628068">
                <a:tc>
                  <a:txBody>
                    <a:bodyPr/>
                    <a:lstStyle/>
                    <a:p>
                      <a:pPr marL="85725" indent="0" algn="l" fontAlgn="b"/>
                      <a:r>
                        <a:rPr lang="en-GB" sz="1400" b="1" u="none" strike="noStrike" dirty="0">
                          <a:solidFill>
                            <a:schemeClr val="bg1"/>
                          </a:solidFill>
                          <a:effectLst/>
                          <a:latin typeface="+mn-lt"/>
                        </a:rPr>
                        <a:t>How confident are you in your assessment of surviving to that period?</a:t>
                      </a:r>
                      <a:endParaRPr lang="en-GB" sz="1400" b="1" i="0" u="none" strike="noStrike" dirty="0">
                        <a:solidFill>
                          <a:schemeClr val="bg1"/>
                        </a:solidFill>
                        <a:effectLst/>
                        <a:latin typeface="+mn-lt"/>
                      </a:endParaRPr>
                    </a:p>
                  </a:txBody>
                  <a:tcPr marL="9525" marR="9525" marT="9525" marB="0" anchor="ctr">
                    <a:solidFill>
                      <a:schemeClr val="accent1"/>
                    </a:solidFill>
                  </a:tcPr>
                </a:tc>
                <a:tc>
                  <a:txBody>
                    <a:bodyPr/>
                    <a:lstStyle/>
                    <a:p>
                      <a:pPr marL="85725" indent="0" algn="ctr" fontAlgn="b"/>
                      <a:r>
                        <a:rPr lang="en-US" sz="1400" b="1" u="none" strike="noStrike" dirty="0">
                          <a:solidFill>
                            <a:schemeClr val="bg1"/>
                          </a:solidFill>
                          <a:effectLst/>
                          <a:latin typeface="+mn-lt"/>
                        </a:rPr>
                        <a:t>GSW</a:t>
                      </a:r>
                      <a:endParaRPr lang="en-GB" sz="1400" b="1" i="0" u="none" strike="noStrike" dirty="0">
                        <a:solidFill>
                          <a:schemeClr val="bg1"/>
                        </a:solidFill>
                        <a:effectLst/>
                        <a:latin typeface="+mn-lt"/>
                      </a:endParaRPr>
                    </a:p>
                  </a:txBody>
                  <a:tcPr marL="9525" marR="9525" marT="9525" marB="0" anchor="ctr">
                    <a:solidFill>
                      <a:schemeClr val="accent1"/>
                    </a:solidFill>
                  </a:tcPr>
                </a:tc>
                <a:tc>
                  <a:txBody>
                    <a:bodyPr/>
                    <a:lstStyle/>
                    <a:p>
                      <a:pPr algn="ctr"/>
                      <a:r>
                        <a:rPr lang="en-GB" sz="1400" b="1" dirty="0">
                          <a:solidFill>
                            <a:schemeClr val="bg1"/>
                          </a:solidFill>
                          <a:latin typeface="+mn-lt"/>
                        </a:rPr>
                        <a:t>Cornwall &amp; IoS</a:t>
                      </a:r>
                    </a:p>
                  </a:txBody>
                  <a:tcPr anchor="ctr">
                    <a:solidFill>
                      <a:schemeClr val="accent1"/>
                    </a:solidFill>
                  </a:tcPr>
                </a:tc>
                <a:tc>
                  <a:txBody>
                    <a:bodyPr/>
                    <a:lstStyle/>
                    <a:p>
                      <a:pPr algn="ctr"/>
                      <a:r>
                        <a:rPr lang="en-GB" sz="1400" b="1" dirty="0">
                          <a:solidFill>
                            <a:schemeClr val="bg1"/>
                          </a:solidFill>
                          <a:latin typeface="+mn-lt"/>
                        </a:rPr>
                        <a:t>Devon</a:t>
                      </a:r>
                    </a:p>
                  </a:txBody>
                  <a:tcPr anchor="ctr">
                    <a:solidFill>
                      <a:schemeClr val="accent1"/>
                    </a:solidFill>
                  </a:tcPr>
                </a:tc>
                <a:tc>
                  <a:txBody>
                    <a:bodyPr/>
                    <a:lstStyle/>
                    <a:p>
                      <a:pPr algn="ctr"/>
                      <a:r>
                        <a:rPr lang="en-GB" sz="1400" b="1" dirty="0">
                          <a:solidFill>
                            <a:schemeClr val="bg1"/>
                          </a:solidFill>
                          <a:latin typeface="+mn-lt"/>
                        </a:rPr>
                        <a:t>Dorset</a:t>
                      </a:r>
                    </a:p>
                  </a:txBody>
                  <a:tcPr anchor="ctr">
                    <a:solidFill>
                      <a:schemeClr val="accent1"/>
                    </a:solidFill>
                  </a:tcPr>
                </a:tc>
                <a:tc>
                  <a:txBody>
                    <a:bodyPr/>
                    <a:lstStyle/>
                    <a:p>
                      <a:pPr algn="ctr"/>
                      <a:r>
                        <a:rPr lang="en-GB" sz="1400" b="1" dirty="0">
                          <a:solidFill>
                            <a:schemeClr val="bg1"/>
                          </a:solidFill>
                          <a:latin typeface="+mn-lt"/>
                        </a:rPr>
                        <a:t>Somerset</a:t>
                      </a:r>
                    </a:p>
                  </a:txBody>
                  <a:tcPr anchor="ctr">
                    <a:solidFill>
                      <a:schemeClr val="accent1"/>
                    </a:solidFill>
                  </a:tcPr>
                </a:tc>
                <a:extLst>
                  <a:ext uri="{0D108BD9-81ED-4DB2-BD59-A6C34878D82A}">
                    <a16:rowId xmlns:a16="http://schemas.microsoft.com/office/drawing/2014/main" val="10007"/>
                  </a:ext>
                </a:extLst>
              </a:tr>
              <a:tr h="259311">
                <a:tc>
                  <a:txBody>
                    <a:bodyPr/>
                    <a:lstStyle/>
                    <a:p>
                      <a:pPr marL="85725" indent="0" algn="l" fontAlgn="b"/>
                      <a:r>
                        <a:rPr lang="en-GB" sz="1400" b="1" u="none" strike="noStrike" dirty="0">
                          <a:solidFill>
                            <a:srgbClr val="000000"/>
                          </a:solidFill>
                          <a:effectLst/>
                          <a:latin typeface="+mn-lt"/>
                        </a:rPr>
                        <a:t>Not very confident</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1" i="0" u="none" strike="noStrike" dirty="0">
                          <a:solidFill>
                            <a:srgbClr val="000000"/>
                          </a:solidFill>
                          <a:effectLst/>
                          <a:latin typeface="+mn-lt"/>
                        </a:rPr>
                        <a:t>13%</a:t>
                      </a:r>
                    </a:p>
                  </a:txBody>
                  <a:tcPr marL="7620" marR="7620" marT="7620" marB="0" anchor="ctr"/>
                </a:tc>
                <a:tc>
                  <a:txBody>
                    <a:bodyPr/>
                    <a:lstStyle/>
                    <a:p>
                      <a:pPr algn="ctr" fontAlgn="b"/>
                      <a:r>
                        <a:rPr lang="en-GB" sz="1400" b="0" i="0" u="none" strike="noStrike" dirty="0">
                          <a:solidFill>
                            <a:srgbClr val="000000"/>
                          </a:solidFill>
                          <a:effectLst/>
                          <a:latin typeface="+mn-lt"/>
                        </a:rPr>
                        <a:t>8%</a:t>
                      </a:r>
                    </a:p>
                  </a:txBody>
                  <a:tcPr marL="7620" marR="7620" marT="7620" marB="0" anchor="ctr"/>
                </a:tc>
                <a:tc>
                  <a:txBody>
                    <a:bodyPr/>
                    <a:lstStyle/>
                    <a:p>
                      <a:pPr algn="ctr" fontAlgn="b"/>
                      <a:r>
                        <a:rPr lang="en-GB" sz="1400" b="0" i="0" u="none" strike="noStrike" dirty="0">
                          <a:solidFill>
                            <a:srgbClr val="000000"/>
                          </a:solidFill>
                          <a:effectLst/>
                          <a:latin typeface="+mn-lt"/>
                        </a:rPr>
                        <a:t>16%</a:t>
                      </a:r>
                    </a:p>
                  </a:txBody>
                  <a:tcPr marL="7620" marR="7620" marT="7620" marB="0" anchor="ctr"/>
                </a:tc>
                <a:tc>
                  <a:txBody>
                    <a:bodyPr/>
                    <a:lstStyle/>
                    <a:p>
                      <a:pPr algn="ctr" fontAlgn="b"/>
                      <a:r>
                        <a:rPr lang="en-GB" sz="1400" b="0" i="0" u="none" strike="noStrike" dirty="0">
                          <a:solidFill>
                            <a:srgbClr val="000000"/>
                          </a:solidFill>
                          <a:effectLst/>
                          <a:latin typeface="+mn-lt"/>
                        </a:rPr>
                        <a:t>6%</a:t>
                      </a:r>
                    </a:p>
                  </a:txBody>
                  <a:tcPr marL="7620" marR="7620" marT="7620" marB="0" anchor="ctr"/>
                </a:tc>
                <a:tc>
                  <a:txBody>
                    <a:bodyPr/>
                    <a:lstStyle/>
                    <a:p>
                      <a:pPr algn="ctr" fontAlgn="b"/>
                      <a:r>
                        <a:rPr lang="en-GB" sz="1400" b="0" i="0" u="none" strike="noStrike" dirty="0">
                          <a:solidFill>
                            <a:srgbClr val="000000"/>
                          </a:solidFill>
                          <a:effectLst/>
                          <a:latin typeface="+mn-lt"/>
                        </a:rPr>
                        <a:t>8%</a:t>
                      </a:r>
                    </a:p>
                  </a:txBody>
                  <a:tcPr marL="7620" marR="7620" marT="7620" marB="0" anchor="ctr"/>
                </a:tc>
                <a:extLst>
                  <a:ext uri="{0D108BD9-81ED-4DB2-BD59-A6C34878D82A}">
                    <a16:rowId xmlns:a16="http://schemas.microsoft.com/office/drawing/2014/main" val="10008"/>
                  </a:ext>
                </a:extLst>
              </a:tr>
              <a:tr h="259311">
                <a:tc>
                  <a:txBody>
                    <a:bodyPr/>
                    <a:lstStyle/>
                    <a:p>
                      <a:pPr marL="85725" indent="0" algn="l" fontAlgn="b"/>
                      <a:r>
                        <a:rPr lang="en-GB" sz="1400" b="1" u="none" strike="noStrike" dirty="0">
                          <a:solidFill>
                            <a:srgbClr val="000000"/>
                          </a:solidFill>
                          <a:effectLst/>
                          <a:latin typeface="+mn-lt"/>
                        </a:rPr>
                        <a:t>Fairly confident</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1" i="0" u="none" strike="noStrike" dirty="0">
                          <a:solidFill>
                            <a:srgbClr val="000000"/>
                          </a:solidFill>
                          <a:effectLst/>
                          <a:latin typeface="+mn-lt"/>
                        </a:rPr>
                        <a:t>40%</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48%</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37%</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43%</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42%</a:t>
                      </a:r>
                    </a:p>
                  </a:txBody>
                  <a:tcPr marL="7620" marR="7620" marT="7620" marB="0" anchor="ctr">
                    <a:solidFill>
                      <a:schemeClr val="accent3"/>
                    </a:solidFill>
                  </a:tcPr>
                </a:tc>
                <a:extLst>
                  <a:ext uri="{0D108BD9-81ED-4DB2-BD59-A6C34878D82A}">
                    <a16:rowId xmlns:a16="http://schemas.microsoft.com/office/drawing/2014/main" val="10009"/>
                  </a:ext>
                </a:extLst>
              </a:tr>
              <a:tr h="259311">
                <a:tc>
                  <a:txBody>
                    <a:bodyPr/>
                    <a:lstStyle/>
                    <a:p>
                      <a:pPr marL="85725" indent="0" algn="l" fontAlgn="b"/>
                      <a:r>
                        <a:rPr lang="en-GB" sz="1400" b="1" u="none" strike="noStrike" dirty="0">
                          <a:solidFill>
                            <a:srgbClr val="000000"/>
                          </a:solidFill>
                          <a:effectLst/>
                          <a:latin typeface="+mn-lt"/>
                        </a:rPr>
                        <a:t>Confident</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1" i="0" u="none" strike="noStrike" dirty="0">
                          <a:solidFill>
                            <a:srgbClr val="000000"/>
                          </a:solidFill>
                          <a:effectLst/>
                          <a:latin typeface="+mn-lt"/>
                        </a:rPr>
                        <a:t>19%</a:t>
                      </a:r>
                    </a:p>
                  </a:txBody>
                  <a:tcPr marL="7620" marR="7620" marT="7620" marB="0" anchor="ctr"/>
                </a:tc>
                <a:tc>
                  <a:txBody>
                    <a:bodyPr/>
                    <a:lstStyle/>
                    <a:p>
                      <a:pPr algn="ctr" fontAlgn="b"/>
                      <a:r>
                        <a:rPr lang="en-GB" sz="1400" b="0" i="0" u="none" strike="noStrike" dirty="0">
                          <a:solidFill>
                            <a:srgbClr val="000000"/>
                          </a:solidFill>
                          <a:effectLst/>
                          <a:latin typeface="+mn-lt"/>
                        </a:rPr>
                        <a:t>13%</a:t>
                      </a:r>
                    </a:p>
                  </a:txBody>
                  <a:tcPr marL="7620" marR="7620" marT="7620" marB="0" anchor="ctr"/>
                </a:tc>
                <a:tc>
                  <a:txBody>
                    <a:bodyPr/>
                    <a:lstStyle/>
                    <a:p>
                      <a:pPr algn="ctr" fontAlgn="b"/>
                      <a:r>
                        <a:rPr lang="en-GB" sz="1400" b="0" i="0" u="none" strike="noStrike" dirty="0">
                          <a:solidFill>
                            <a:srgbClr val="000000"/>
                          </a:solidFill>
                          <a:effectLst/>
                          <a:latin typeface="+mn-lt"/>
                        </a:rPr>
                        <a:t>19%</a:t>
                      </a:r>
                    </a:p>
                  </a:txBody>
                  <a:tcPr marL="7620" marR="7620" marT="7620" marB="0" anchor="ctr"/>
                </a:tc>
                <a:tc>
                  <a:txBody>
                    <a:bodyPr/>
                    <a:lstStyle/>
                    <a:p>
                      <a:pPr algn="ctr" fontAlgn="b"/>
                      <a:r>
                        <a:rPr lang="en-GB" sz="1400" b="0" i="0" u="none" strike="noStrike" dirty="0">
                          <a:solidFill>
                            <a:srgbClr val="000000"/>
                          </a:solidFill>
                          <a:effectLst/>
                          <a:latin typeface="+mn-lt"/>
                        </a:rPr>
                        <a:t>25%</a:t>
                      </a:r>
                    </a:p>
                  </a:txBody>
                  <a:tcPr marL="7620" marR="7620" marT="7620" marB="0" anchor="ctr"/>
                </a:tc>
                <a:tc>
                  <a:txBody>
                    <a:bodyPr/>
                    <a:lstStyle/>
                    <a:p>
                      <a:pPr algn="ctr" fontAlgn="b"/>
                      <a:r>
                        <a:rPr lang="en-GB" sz="1400" b="0" i="0" u="none" strike="noStrike" dirty="0">
                          <a:solidFill>
                            <a:srgbClr val="000000"/>
                          </a:solidFill>
                          <a:effectLst/>
                          <a:latin typeface="+mn-lt"/>
                        </a:rPr>
                        <a:t>23%</a:t>
                      </a:r>
                    </a:p>
                  </a:txBody>
                  <a:tcPr marL="7620" marR="7620" marT="7620" marB="0" anchor="ctr"/>
                </a:tc>
                <a:extLst>
                  <a:ext uri="{0D108BD9-81ED-4DB2-BD59-A6C34878D82A}">
                    <a16:rowId xmlns:a16="http://schemas.microsoft.com/office/drawing/2014/main" val="10010"/>
                  </a:ext>
                </a:extLst>
              </a:tr>
              <a:tr h="259311">
                <a:tc>
                  <a:txBody>
                    <a:bodyPr/>
                    <a:lstStyle/>
                    <a:p>
                      <a:pPr marL="85725" indent="0" algn="l" fontAlgn="b"/>
                      <a:r>
                        <a:rPr lang="en-GB" sz="1400" b="1" u="none" strike="noStrike" dirty="0">
                          <a:solidFill>
                            <a:srgbClr val="000000"/>
                          </a:solidFill>
                          <a:effectLst/>
                          <a:latin typeface="+mn-lt"/>
                        </a:rPr>
                        <a:t>Very confident</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1" i="0" u="none" strike="noStrike" dirty="0">
                          <a:solidFill>
                            <a:srgbClr val="000000"/>
                          </a:solidFill>
                          <a:effectLst/>
                          <a:latin typeface="+mn-lt"/>
                        </a:rPr>
                        <a:t>15%</a:t>
                      </a:r>
                    </a:p>
                  </a:txBody>
                  <a:tcPr marL="7620" marR="7620" marT="7620" marB="0" anchor="ctr"/>
                </a:tc>
                <a:tc>
                  <a:txBody>
                    <a:bodyPr/>
                    <a:lstStyle/>
                    <a:p>
                      <a:pPr algn="ctr" fontAlgn="b"/>
                      <a:r>
                        <a:rPr lang="en-GB" sz="1400" b="0" i="0" u="none" strike="noStrike" dirty="0">
                          <a:solidFill>
                            <a:srgbClr val="000000"/>
                          </a:solidFill>
                          <a:effectLst/>
                          <a:latin typeface="+mn-lt"/>
                        </a:rPr>
                        <a:t>17%</a:t>
                      </a:r>
                    </a:p>
                  </a:txBody>
                  <a:tcPr marL="7620" marR="7620" marT="7620" marB="0" anchor="ctr"/>
                </a:tc>
                <a:tc>
                  <a:txBody>
                    <a:bodyPr/>
                    <a:lstStyle/>
                    <a:p>
                      <a:pPr algn="ctr" fontAlgn="b"/>
                      <a:r>
                        <a:rPr lang="en-GB" sz="1400" b="0" i="0" u="none" strike="noStrike" dirty="0">
                          <a:solidFill>
                            <a:srgbClr val="000000"/>
                          </a:solidFill>
                          <a:effectLst/>
                          <a:latin typeface="+mn-lt"/>
                        </a:rPr>
                        <a:t>15%</a:t>
                      </a:r>
                    </a:p>
                  </a:txBody>
                  <a:tcPr marL="7620" marR="7620" marT="7620" marB="0" anchor="ctr"/>
                </a:tc>
                <a:tc>
                  <a:txBody>
                    <a:bodyPr/>
                    <a:lstStyle/>
                    <a:p>
                      <a:pPr algn="ctr" fontAlgn="b"/>
                      <a:r>
                        <a:rPr lang="en-GB" sz="1400" b="0" i="0" u="none" strike="noStrike" dirty="0">
                          <a:solidFill>
                            <a:srgbClr val="000000"/>
                          </a:solidFill>
                          <a:effectLst/>
                          <a:latin typeface="+mn-lt"/>
                        </a:rPr>
                        <a:t>12%</a:t>
                      </a:r>
                    </a:p>
                  </a:txBody>
                  <a:tcPr marL="7620" marR="7620" marT="7620" marB="0" anchor="ctr"/>
                </a:tc>
                <a:tc>
                  <a:txBody>
                    <a:bodyPr/>
                    <a:lstStyle/>
                    <a:p>
                      <a:pPr algn="ctr" fontAlgn="b"/>
                      <a:r>
                        <a:rPr lang="en-GB" sz="1400" b="0" i="0" u="none" strike="noStrike" dirty="0">
                          <a:solidFill>
                            <a:srgbClr val="000000"/>
                          </a:solidFill>
                          <a:effectLst/>
                          <a:latin typeface="+mn-lt"/>
                        </a:rPr>
                        <a:t>12%</a:t>
                      </a:r>
                    </a:p>
                  </a:txBody>
                  <a:tcPr marL="7620" marR="7620" marT="7620" marB="0" anchor="ctr"/>
                </a:tc>
                <a:extLst>
                  <a:ext uri="{0D108BD9-81ED-4DB2-BD59-A6C34878D82A}">
                    <a16:rowId xmlns:a16="http://schemas.microsoft.com/office/drawing/2014/main" val="10011"/>
                  </a:ext>
                </a:extLst>
              </a:tr>
              <a:tr h="259311">
                <a:tc>
                  <a:txBody>
                    <a:bodyPr/>
                    <a:lstStyle/>
                    <a:p>
                      <a:pPr marL="85725" indent="0" algn="l" fontAlgn="b"/>
                      <a:r>
                        <a:rPr lang="en-GB" sz="1400" b="1" u="none" strike="noStrike" dirty="0">
                          <a:solidFill>
                            <a:srgbClr val="000000"/>
                          </a:solidFill>
                          <a:effectLst/>
                          <a:latin typeface="+mn-lt"/>
                        </a:rPr>
                        <a:t>Don't know</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1" i="0" u="none" strike="noStrike" dirty="0">
                          <a:solidFill>
                            <a:srgbClr val="000000"/>
                          </a:solidFill>
                          <a:effectLst/>
                          <a:latin typeface="+mn-lt"/>
                        </a:rPr>
                        <a:t>13%</a:t>
                      </a:r>
                    </a:p>
                  </a:txBody>
                  <a:tcPr marL="7620" marR="7620" marT="7620" marB="0" anchor="ctr"/>
                </a:tc>
                <a:tc>
                  <a:txBody>
                    <a:bodyPr/>
                    <a:lstStyle/>
                    <a:p>
                      <a:pPr algn="ctr" fontAlgn="b"/>
                      <a:r>
                        <a:rPr lang="en-GB" sz="1400" b="0" i="0" u="none" strike="noStrike" dirty="0">
                          <a:solidFill>
                            <a:srgbClr val="000000"/>
                          </a:solidFill>
                          <a:effectLst/>
                          <a:latin typeface="+mn-lt"/>
                        </a:rPr>
                        <a:t>14%</a:t>
                      </a:r>
                    </a:p>
                  </a:txBody>
                  <a:tcPr marL="7620" marR="7620" marT="7620" marB="0" anchor="ctr"/>
                </a:tc>
                <a:tc>
                  <a:txBody>
                    <a:bodyPr/>
                    <a:lstStyle/>
                    <a:p>
                      <a:pPr algn="ctr" fontAlgn="b"/>
                      <a:r>
                        <a:rPr lang="en-GB" sz="1400" b="0" i="0" u="none" strike="noStrike" dirty="0">
                          <a:solidFill>
                            <a:srgbClr val="000000"/>
                          </a:solidFill>
                          <a:effectLst/>
                          <a:latin typeface="+mn-lt"/>
                        </a:rPr>
                        <a:t>13%</a:t>
                      </a:r>
                    </a:p>
                  </a:txBody>
                  <a:tcPr marL="7620" marR="7620" marT="7620" marB="0" anchor="ctr"/>
                </a:tc>
                <a:tc>
                  <a:txBody>
                    <a:bodyPr/>
                    <a:lstStyle/>
                    <a:p>
                      <a:pPr algn="ctr" fontAlgn="b"/>
                      <a:r>
                        <a:rPr lang="en-GB" sz="1400" b="0" i="0" u="none" strike="noStrike" dirty="0">
                          <a:solidFill>
                            <a:srgbClr val="000000"/>
                          </a:solidFill>
                          <a:effectLst/>
                          <a:latin typeface="+mn-lt"/>
                        </a:rPr>
                        <a:t>14%</a:t>
                      </a:r>
                    </a:p>
                  </a:txBody>
                  <a:tcPr marL="7620" marR="7620" marT="7620" marB="0" anchor="ctr"/>
                </a:tc>
                <a:tc>
                  <a:txBody>
                    <a:bodyPr/>
                    <a:lstStyle/>
                    <a:p>
                      <a:pPr algn="ctr" fontAlgn="b"/>
                      <a:r>
                        <a:rPr lang="en-GB" sz="1400" b="0" i="0" u="none" strike="noStrike" dirty="0">
                          <a:solidFill>
                            <a:srgbClr val="000000"/>
                          </a:solidFill>
                          <a:effectLst/>
                          <a:latin typeface="+mn-lt"/>
                        </a:rPr>
                        <a:t>15%</a:t>
                      </a:r>
                    </a:p>
                  </a:txBody>
                  <a:tcPr marL="7620" marR="7620" marT="7620" marB="0" anchor="ctr"/>
                </a:tc>
                <a:extLst>
                  <a:ext uri="{0D108BD9-81ED-4DB2-BD59-A6C34878D82A}">
                    <a16:rowId xmlns:a16="http://schemas.microsoft.com/office/drawing/2014/main" val="10012"/>
                  </a:ext>
                </a:extLst>
              </a:tr>
            </a:tbl>
          </a:graphicData>
        </a:graphic>
      </p:graphicFrame>
      <p:sp>
        <p:nvSpPr>
          <p:cNvPr id="2" name="Slide Number Placeholder 1">
            <a:extLst>
              <a:ext uri="{FF2B5EF4-FFF2-40B4-BE49-F238E27FC236}">
                <a16:creationId xmlns:a16="http://schemas.microsoft.com/office/drawing/2014/main" id="{585F7A4F-5124-4927-88BB-EBE206DAB36C}"/>
              </a:ext>
            </a:extLst>
          </p:cNvPr>
          <p:cNvSpPr>
            <a:spLocks noGrp="1"/>
          </p:cNvSpPr>
          <p:nvPr>
            <p:ph type="sldNum" sz="quarter" idx="12"/>
          </p:nvPr>
        </p:nvSpPr>
        <p:spPr>
          <a:xfrm>
            <a:off x="6588224" y="6492875"/>
            <a:ext cx="2133600" cy="365125"/>
          </a:xfrm>
        </p:spPr>
        <p:txBody>
          <a:bodyPr/>
          <a:lstStyle/>
          <a:p>
            <a:fld id="{F9499BC9-3262-48D8-BE6C-850D19DED04D}" type="slidenum">
              <a:rPr lang="en-GB" smtClean="0"/>
              <a:t>19</a:t>
            </a:fld>
            <a:endParaRPr lang="en-GB" dirty="0"/>
          </a:p>
        </p:txBody>
      </p:sp>
    </p:spTree>
    <p:extLst>
      <p:ext uri="{BB962C8B-B14F-4D97-AF65-F5344CB8AC3E}">
        <p14:creationId xmlns:p14="http://schemas.microsoft.com/office/powerpoint/2010/main" val="1753093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58162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175992" y="54543"/>
            <a:ext cx="1338828" cy="471539"/>
          </a:xfrm>
          <a:prstGeom prst="rect">
            <a:avLst/>
          </a:prstGeom>
        </p:spPr>
        <p:txBody>
          <a:bodyPr wrap="non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Headlines</a:t>
            </a:r>
          </a:p>
        </p:txBody>
      </p:sp>
      <p:sp>
        <p:nvSpPr>
          <p:cNvPr id="6" name="TextBox 5">
            <a:extLst>
              <a:ext uri="{FF2B5EF4-FFF2-40B4-BE49-F238E27FC236}">
                <a16:creationId xmlns:a16="http://schemas.microsoft.com/office/drawing/2014/main" id="{15E1AC7C-027E-4749-AD2E-EF7E42F62A3A}"/>
              </a:ext>
            </a:extLst>
          </p:cNvPr>
          <p:cNvSpPr txBox="1"/>
          <p:nvPr/>
        </p:nvSpPr>
        <p:spPr>
          <a:xfrm>
            <a:off x="177752" y="799009"/>
            <a:ext cx="8788496" cy="5693866"/>
          </a:xfrm>
          <a:prstGeom prst="rect">
            <a:avLst/>
          </a:prstGeom>
          <a:noFill/>
        </p:spPr>
        <p:txBody>
          <a:bodyPr wrap="square">
            <a:spAutoFit/>
          </a:bodyPr>
          <a:lstStyle/>
          <a:p>
            <a:r>
              <a:rPr lang="en-GB" sz="1400" dirty="0">
                <a:solidFill>
                  <a:srgbClr val="1F497D"/>
                </a:solidFill>
              </a:rPr>
              <a:t>This report contains a summary of the findings from the Great South West Tourism Partnership Cost of Living Business Impact Survey undertaken by The South West Research Company Ltd during February 2023 covering business performance between the 1</a:t>
            </a:r>
            <a:r>
              <a:rPr lang="en-GB" sz="1400" baseline="30000" dirty="0">
                <a:solidFill>
                  <a:srgbClr val="1F497D"/>
                </a:solidFill>
              </a:rPr>
              <a:t>st</a:t>
            </a:r>
            <a:r>
              <a:rPr lang="en-GB" sz="1400" dirty="0">
                <a:solidFill>
                  <a:srgbClr val="1F497D"/>
                </a:solidFill>
              </a:rPr>
              <a:t> July to the 31</a:t>
            </a:r>
            <a:r>
              <a:rPr lang="en-GB" sz="1400" baseline="30000" dirty="0">
                <a:solidFill>
                  <a:srgbClr val="1F497D"/>
                </a:solidFill>
              </a:rPr>
              <a:t>st</a:t>
            </a:r>
            <a:r>
              <a:rPr lang="en-GB" sz="1400" dirty="0">
                <a:solidFill>
                  <a:srgbClr val="1F497D"/>
                </a:solidFill>
              </a:rPr>
              <a:t> December 2022. </a:t>
            </a:r>
          </a:p>
          <a:p>
            <a:endParaRPr lang="en-GB" sz="1400" dirty="0">
              <a:solidFill>
                <a:srgbClr val="1F497D"/>
              </a:solidFill>
            </a:endParaRPr>
          </a:p>
          <a:p>
            <a:r>
              <a:rPr lang="en-GB" sz="1400" b="1" dirty="0">
                <a:solidFill>
                  <a:srgbClr val="1F497D"/>
                </a:solidFill>
              </a:rPr>
              <a:t>Key headline findings:</a:t>
            </a:r>
          </a:p>
          <a:p>
            <a:endParaRPr lang="en-GB" sz="1400" dirty="0">
              <a:solidFill>
                <a:srgbClr val="1F497D"/>
              </a:solidFill>
            </a:endParaRPr>
          </a:p>
          <a:p>
            <a:pPr marL="285750" indent="-285750">
              <a:buFont typeface="Arial" panose="020B0604020202020204" pitchFamily="34" charset="0"/>
              <a:buChar char="•"/>
            </a:pPr>
            <a:r>
              <a:rPr lang="en-GB" sz="1400" b="1" dirty="0">
                <a:solidFill>
                  <a:srgbClr val="1F497D"/>
                </a:solidFill>
              </a:rPr>
              <a:t>Operations July to December 2022 -</a:t>
            </a:r>
            <a:r>
              <a:rPr lang="en-GB" sz="1400" dirty="0">
                <a:solidFill>
                  <a:srgbClr val="1F497D"/>
                </a:solidFill>
              </a:rPr>
              <a:t> 75% of businesses had been operating at 76% capacity or more during the </a:t>
            </a:r>
            <a:r>
              <a:rPr lang="en-US" sz="1400" dirty="0">
                <a:solidFill>
                  <a:srgbClr val="1F497D"/>
                </a:solidFill>
              </a:rPr>
              <a:t>July to December 2022 period</a:t>
            </a:r>
            <a:r>
              <a:rPr lang="en-GB" sz="1400" dirty="0">
                <a:solidFill>
                  <a:srgbClr val="1F497D"/>
                </a:solidFill>
              </a:rPr>
              <a:t>.  25% of businesses had been operating at 75% capacity or less including.  2% (8 businesses) had remained closed during this period.</a:t>
            </a:r>
          </a:p>
          <a:p>
            <a:pPr marL="285750" indent="-285750">
              <a:buFont typeface="Arial" panose="020B0604020202020204" pitchFamily="34" charset="0"/>
              <a:buChar char="•"/>
            </a:pPr>
            <a:endParaRPr lang="en-GB" sz="1400" b="1" dirty="0">
              <a:solidFill>
                <a:srgbClr val="1F497D"/>
              </a:solidFill>
            </a:endParaRPr>
          </a:p>
          <a:p>
            <a:pPr marL="285750" indent="-285750">
              <a:buFont typeface="Arial" panose="020B0604020202020204" pitchFamily="34" charset="0"/>
              <a:buChar char="•"/>
            </a:pPr>
            <a:r>
              <a:rPr lang="en-GB" sz="1400" b="1" dirty="0">
                <a:solidFill>
                  <a:srgbClr val="1F497D"/>
                </a:solidFill>
              </a:rPr>
              <a:t>Economic Impact - </a:t>
            </a:r>
            <a:r>
              <a:rPr lang="en-GB" sz="1400" dirty="0">
                <a:solidFill>
                  <a:srgbClr val="1F497D"/>
                </a:solidFill>
              </a:rPr>
              <a:t>41% of businesses reported a decrease in their business turnover for the period July to December 2022 compared with the same period in 2019.</a:t>
            </a:r>
          </a:p>
          <a:p>
            <a:pPr marL="285750" indent="-285750">
              <a:buFont typeface="Arial" panose="020B0604020202020204" pitchFamily="34" charset="0"/>
              <a:buChar char="•"/>
            </a:pPr>
            <a:endParaRPr lang="en-GB" sz="1400" b="1" dirty="0">
              <a:solidFill>
                <a:srgbClr val="1F497D"/>
              </a:solidFill>
            </a:endParaRPr>
          </a:p>
          <a:p>
            <a:pPr marL="285750" indent="-285750">
              <a:buFont typeface="Arial" panose="020B0604020202020204" pitchFamily="34" charset="0"/>
              <a:buChar char="•"/>
            </a:pPr>
            <a:r>
              <a:rPr lang="en-GB" sz="1400" b="1" dirty="0">
                <a:solidFill>
                  <a:srgbClr val="1F497D"/>
                </a:solidFill>
              </a:rPr>
              <a:t>Economic Impact - </a:t>
            </a:r>
            <a:r>
              <a:rPr lang="en-GB" sz="1400" dirty="0">
                <a:solidFill>
                  <a:srgbClr val="1F497D"/>
                </a:solidFill>
                <a:effectLst/>
                <a:ea typeface="Calibri" panose="020F0502020204030204" pitchFamily="34" charset="0"/>
              </a:rPr>
              <a:t>Overall businesses reported that turnover between July to December 2022 was 6% lower than the same period in 2019 (approximate value £227m).</a:t>
            </a:r>
          </a:p>
          <a:p>
            <a:pPr marL="285750" indent="-285750">
              <a:buFont typeface="Arial" panose="020B0604020202020204" pitchFamily="34" charset="0"/>
              <a:buChar char="•"/>
            </a:pPr>
            <a:endParaRPr lang="en-GB" sz="1400" dirty="0">
              <a:solidFill>
                <a:srgbClr val="1F497D"/>
              </a:solidFill>
            </a:endParaRPr>
          </a:p>
          <a:p>
            <a:pPr marL="285750" indent="-285750">
              <a:buFont typeface="Arial" panose="020B0604020202020204" pitchFamily="34" charset="0"/>
              <a:buChar char="•"/>
            </a:pPr>
            <a:r>
              <a:rPr lang="en-GB" sz="1400" b="1" dirty="0">
                <a:solidFill>
                  <a:srgbClr val="1F497D"/>
                </a:solidFill>
              </a:rPr>
              <a:t>Operations January to March 2023 -</a:t>
            </a:r>
            <a:r>
              <a:rPr lang="en-GB" sz="1400" dirty="0">
                <a:solidFill>
                  <a:srgbClr val="1F497D"/>
                </a:solidFill>
              </a:rPr>
              <a:t> 56% of businesses anticipated they would be operating at 76% capacity or more during the </a:t>
            </a:r>
            <a:r>
              <a:rPr lang="en-US" sz="1400" dirty="0">
                <a:solidFill>
                  <a:srgbClr val="1F497D"/>
                </a:solidFill>
              </a:rPr>
              <a:t>January to March 2023 period</a:t>
            </a:r>
            <a:r>
              <a:rPr lang="en-GB" sz="1400" dirty="0">
                <a:solidFill>
                  <a:srgbClr val="1F497D"/>
                </a:solidFill>
              </a:rPr>
              <a:t>.  36% of businesses anticipated they would be operating at 75% capacity or less .  8% of businesses anticipated they would be closed during this period.</a:t>
            </a:r>
          </a:p>
          <a:p>
            <a:pPr marL="285750" indent="-285750">
              <a:buFont typeface="Arial" panose="020B0604020202020204" pitchFamily="34" charset="0"/>
              <a:buChar char="•"/>
            </a:pPr>
            <a:endParaRPr lang="en-GB" sz="1400" dirty="0">
              <a:solidFill>
                <a:srgbClr val="1F497D"/>
              </a:solidFill>
            </a:endParaRPr>
          </a:p>
          <a:p>
            <a:pPr marL="285750" indent="-285750">
              <a:buFont typeface="Arial" panose="020B0604020202020204" pitchFamily="34" charset="0"/>
              <a:buChar char="•"/>
            </a:pPr>
            <a:r>
              <a:rPr lang="en-GB" sz="1400" b="1" dirty="0">
                <a:solidFill>
                  <a:srgbClr val="1F497D"/>
                </a:solidFill>
              </a:rPr>
              <a:t>Growing costs &amp; cost of living - </a:t>
            </a:r>
            <a:r>
              <a:rPr lang="en-GB" sz="1400" dirty="0">
                <a:solidFill>
                  <a:srgbClr val="1F497D"/>
                </a:solidFill>
              </a:rPr>
              <a:t>96% of businesses said they were ‘very concerned’ (71%) or ‘somewhat concerned’ (25%) about growing costs and the impacts of the cost of living crisis on their business.  </a:t>
            </a:r>
            <a:r>
              <a:rPr lang="en-US" sz="1400" dirty="0">
                <a:solidFill>
                  <a:srgbClr val="1F497D"/>
                </a:solidFill>
              </a:rPr>
              <a:t>When asked which inflationary items thought were having the most impact on their business by far the largest proportion of </a:t>
            </a:r>
            <a:r>
              <a:rPr lang="en-GB" sz="1400" dirty="0">
                <a:solidFill>
                  <a:srgbClr val="1F497D"/>
                </a:solidFill>
                <a:effectLst/>
                <a:ea typeface="Times New Roman" panose="02020603050405020304" pitchFamily="18" charset="0"/>
              </a:rPr>
              <a:t>businesses (86%) said electric energy costs, followe</a:t>
            </a:r>
            <a:r>
              <a:rPr lang="en-GB" sz="1400" dirty="0">
                <a:solidFill>
                  <a:srgbClr val="1F497D"/>
                </a:solidFill>
                <a:ea typeface="Times New Roman" panose="02020603050405020304" pitchFamily="18" charset="0"/>
              </a:rPr>
              <a:t>d by </a:t>
            </a:r>
            <a:r>
              <a:rPr lang="en-GB" sz="1400" dirty="0">
                <a:solidFill>
                  <a:srgbClr val="1F497D"/>
                </a:solidFill>
                <a:effectLst/>
                <a:ea typeface="Times New Roman" panose="02020603050405020304" pitchFamily="18" charset="0"/>
              </a:rPr>
              <a:t>building &amp; maintenance costs (57%), gas energy costs (51%), insurance premiums (50%), staff/labour costs (46%) and food supplies (45%). </a:t>
            </a:r>
          </a:p>
          <a:p>
            <a:pPr marL="285750" indent="-285750">
              <a:buFont typeface="Arial" panose="020B0604020202020204" pitchFamily="34" charset="0"/>
              <a:buChar char="•"/>
            </a:pPr>
            <a:endParaRPr lang="en-GB" sz="1400" dirty="0">
              <a:solidFill>
                <a:srgbClr val="1F497D"/>
              </a:solidFill>
            </a:endParaRPr>
          </a:p>
        </p:txBody>
      </p:sp>
      <p:sp>
        <p:nvSpPr>
          <p:cNvPr id="2" name="Slide Number Placeholder 1">
            <a:extLst>
              <a:ext uri="{FF2B5EF4-FFF2-40B4-BE49-F238E27FC236}">
                <a16:creationId xmlns:a16="http://schemas.microsoft.com/office/drawing/2014/main" id="{976967D2-C44E-41D2-9471-211CBE5FB105}"/>
              </a:ext>
            </a:extLst>
          </p:cNvPr>
          <p:cNvSpPr>
            <a:spLocks noGrp="1"/>
          </p:cNvSpPr>
          <p:nvPr>
            <p:ph type="sldNum" sz="quarter" idx="12"/>
          </p:nvPr>
        </p:nvSpPr>
        <p:spPr>
          <a:xfrm>
            <a:off x="6830888" y="6492875"/>
            <a:ext cx="2133600" cy="365125"/>
          </a:xfrm>
        </p:spPr>
        <p:txBody>
          <a:bodyPr/>
          <a:lstStyle/>
          <a:p>
            <a:fld id="{F9499BC9-3262-48D8-BE6C-850D19DED04D}" type="slidenum">
              <a:rPr lang="en-GB" smtClean="0"/>
              <a:t>2</a:t>
            </a:fld>
            <a:endParaRPr lang="en-GB" dirty="0"/>
          </a:p>
        </p:txBody>
      </p:sp>
    </p:spTree>
    <p:extLst>
      <p:ext uri="{BB962C8B-B14F-4D97-AF65-F5344CB8AC3E}">
        <p14:creationId xmlns:p14="http://schemas.microsoft.com/office/powerpoint/2010/main" val="1232530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107528" y="567743"/>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51520" y="980728"/>
            <a:ext cx="8640960" cy="1077218"/>
          </a:xfrm>
          <a:prstGeom prst="rect">
            <a:avLst/>
          </a:prstGeom>
        </p:spPr>
        <p:txBody>
          <a:bodyPr wrap="square">
            <a:spAutoFit/>
          </a:bodyPr>
          <a:lstStyle/>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p:txBody>
      </p:sp>
      <p:sp>
        <p:nvSpPr>
          <p:cNvPr id="8" name="Rectangle 7"/>
          <p:cNvSpPr/>
          <p:nvPr/>
        </p:nvSpPr>
        <p:spPr>
          <a:xfrm>
            <a:off x="251520" y="50083"/>
            <a:ext cx="5407442" cy="498598"/>
          </a:xfrm>
          <a:prstGeom prst="rect">
            <a:avLst/>
          </a:prstGeom>
        </p:spPr>
        <p:txBody>
          <a:bodyPr wrap="non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Key results – Employment impacts by county</a:t>
            </a:r>
          </a:p>
        </p:txBody>
      </p:sp>
      <p:sp>
        <p:nvSpPr>
          <p:cNvPr id="9" name="Rectangle 8"/>
          <p:cNvSpPr/>
          <p:nvPr/>
        </p:nvSpPr>
        <p:spPr>
          <a:xfrm>
            <a:off x="215516" y="594427"/>
            <a:ext cx="8712968" cy="1815882"/>
          </a:xfrm>
          <a:prstGeom prst="rect">
            <a:avLst/>
          </a:prstGeom>
        </p:spPr>
        <p:txBody>
          <a:bodyPr wrap="square">
            <a:spAutoFit/>
          </a:bodyPr>
          <a:lstStyle/>
          <a:p>
            <a:pPr marL="285750" indent="-285750">
              <a:buFont typeface="Arial" panose="020B0604020202020204" pitchFamily="34" charset="0"/>
              <a:buChar char="•"/>
            </a:pPr>
            <a:r>
              <a:rPr lang="en-GB" sz="1400" dirty="0">
                <a:solidFill>
                  <a:schemeClr val="tx2"/>
                </a:solidFill>
              </a:rPr>
              <a:t>16% of all businesses were currently recruiting (9% of businesses based in Cornwall, 14% in Devon, 29% in Dorset and 19% in Somerset).</a:t>
            </a:r>
          </a:p>
          <a:p>
            <a:pPr marL="285750" indent="-285750">
              <a:buFont typeface="Arial" panose="020B0604020202020204" pitchFamily="34" charset="0"/>
              <a:buChar char="•"/>
            </a:pPr>
            <a:endParaRPr lang="en-GB" sz="1400" dirty="0">
              <a:solidFill>
                <a:schemeClr val="tx2"/>
              </a:solidFill>
            </a:endParaRPr>
          </a:p>
          <a:p>
            <a:pPr marL="285750" indent="-285750">
              <a:buFont typeface="Arial" panose="020B0604020202020204" pitchFamily="34" charset="0"/>
              <a:buChar char="•"/>
            </a:pPr>
            <a:r>
              <a:rPr lang="en-GB" sz="1400" dirty="0">
                <a:solidFill>
                  <a:schemeClr val="tx2"/>
                </a:solidFill>
              </a:rPr>
              <a:t>The largest proportion of businesses (who were recruiting) were doing so for part-time temporary/seasonal positions (59%) and full-time permanent positions (54%).</a:t>
            </a:r>
          </a:p>
          <a:p>
            <a:pPr marL="285750" indent="-285750">
              <a:buFont typeface="Arial" panose="020B0604020202020204" pitchFamily="34" charset="0"/>
              <a:buChar char="•"/>
            </a:pPr>
            <a:endParaRPr lang="en-GB" sz="1400" dirty="0">
              <a:solidFill>
                <a:schemeClr val="tx2"/>
              </a:solidFill>
            </a:endParaRPr>
          </a:p>
          <a:p>
            <a:pPr marL="285750" indent="-285750">
              <a:buFont typeface="Arial" panose="020B0604020202020204" pitchFamily="34" charset="0"/>
              <a:buChar char="•"/>
            </a:pPr>
            <a:r>
              <a:rPr lang="en-GB" sz="1400" dirty="0">
                <a:solidFill>
                  <a:schemeClr val="tx2"/>
                </a:solidFill>
              </a:rPr>
              <a:t>43% of businesses (who were recruiting) were looking for cleaning/housekeeping staff, 35% for front of house/reception positions and 28% for chefs.  There was little variation in the results by county.</a:t>
            </a:r>
          </a:p>
        </p:txBody>
      </p:sp>
      <p:sp>
        <p:nvSpPr>
          <p:cNvPr id="3" name="Slide Number Placeholder 2">
            <a:extLst>
              <a:ext uri="{FF2B5EF4-FFF2-40B4-BE49-F238E27FC236}">
                <a16:creationId xmlns:a16="http://schemas.microsoft.com/office/drawing/2014/main" id="{0262DC23-665E-4026-9E88-B781A5B61A6E}"/>
              </a:ext>
            </a:extLst>
          </p:cNvPr>
          <p:cNvSpPr>
            <a:spLocks noGrp="1"/>
          </p:cNvSpPr>
          <p:nvPr>
            <p:ph type="sldNum" sz="quarter" idx="12"/>
          </p:nvPr>
        </p:nvSpPr>
        <p:spPr>
          <a:xfrm>
            <a:off x="7010400" y="6597352"/>
            <a:ext cx="2133600" cy="365125"/>
          </a:xfrm>
        </p:spPr>
        <p:txBody>
          <a:bodyPr/>
          <a:lstStyle/>
          <a:p>
            <a:fld id="{F9499BC9-3262-48D8-BE6C-850D19DED04D}" type="slidenum">
              <a:rPr lang="en-GB" smtClean="0"/>
              <a:t>20</a:t>
            </a:fld>
            <a:endParaRPr lang="en-GB" dirty="0"/>
          </a:p>
        </p:txBody>
      </p:sp>
      <p:graphicFrame>
        <p:nvGraphicFramePr>
          <p:cNvPr id="10" name="Table 9">
            <a:extLst>
              <a:ext uri="{FF2B5EF4-FFF2-40B4-BE49-F238E27FC236}">
                <a16:creationId xmlns:a16="http://schemas.microsoft.com/office/drawing/2014/main" id="{7E4BB247-A2C9-4E9E-A634-ECDA304B7985}"/>
              </a:ext>
            </a:extLst>
          </p:cNvPr>
          <p:cNvGraphicFramePr>
            <a:graphicFrameLocks noGrp="1"/>
          </p:cNvGraphicFramePr>
          <p:nvPr>
            <p:extLst>
              <p:ext uri="{D42A27DB-BD31-4B8C-83A1-F6EECF244321}">
                <p14:modId xmlns:p14="http://schemas.microsoft.com/office/powerpoint/2010/main" val="269222992"/>
              </p:ext>
            </p:extLst>
          </p:nvPr>
        </p:nvGraphicFramePr>
        <p:xfrm>
          <a:off x="266227" y="2455950"/>
          <a:ext cx="8712000" cy="4270564"/>
        </p:xfrm>
        <a:graphic>
          <a:graphicData uri="http://schemas.openxmlformats.org/drawingml/2006/table">
            <a:tbl>
              <a:tblPr firstRow="1" bandRow="1">
                <a:tableStyleId>{5C22544A-7EE6-4342-B048-85BDC9FD1C3A}</a:tableStyleId>
              </a:tblPr>
              <a:tblGrid>
                <a:gridCol w="3672000">
                  <a:extLst>
                    <a:ext uri="{9D8B030D-6E8A-4147-A177-3AD203B41FA5}">
                      <a16:colId xmlns:a16="http://schemas.microsoft.com/office/drawing/2014/main" val="20000"/>
                    </a:ext>
                  </a:extLst>
                </a:gridCol>
                <a:gridCol w="1008000">
                  <a:extLst>
                    <a:ext uri="{9D8B030D-6E8A-4147-A177-3AD203B41FA5}">
                      <a16:colId xmlns:a16="http://schemas.microsoft.com/office/drawing/2014/main" val="20001"/>
                    </a:ext>
                  </a:extLst>
                </a:gridCol>
                <a:gridCol w="1008000">
                  <a:extLst>
                    <a:ext uri="{9D8B030D-6E8A-4147-A177-3AD203B41FA5}">
                      <a16:colId xmlns:a16="http://schemas.microsoft.com/office/drawing/2014/main" val="20002"/>
                    </a:ext>
                  </a:extLst>
                </a:gridCol>
                <a:gridCol w="1008000">
                  <a:extLst>
                    <a:ext uri="{9D8B030D-6E8A-4147-A177-3AD203B41FA5}">
                      <a16:colId xmlns:a16="http://schemas.microsoft.com/office/drawing/2014/main" val="20003"/>
                    </a:ext>
                  </a:extLst>
                </a:gridCol>
                <a:gridCol w="1008000">
                  <a:extLst>
                    <a:ext uri="{9D8B030D-6E8A-4147-A177-3AD203B41FA5}">
                      <a16:colId xmlns:a16="http://schemas.microsoft.com/office/drawing/2014/main" val="20004"/>
                    </a:ext>
                  </a:extLst>
                </a:gridCol>
                <a:gridCol w="1008000">
                  <a:extLst>
                    <a:ext uri="{9D8B030D-6E8A-4147-A177-3AD203B41FA5}">
                      <a16:colId xmlns:a16="http://schemas.microsoft.com/office/drawing/2014/main" val="20005"/>
                    </a:ext>
                  </a:extLst>
                </a:gridCol>
              </a:tblGrid>
              <a:tr h="506284">
                <a:tc>
                  <a:txBody>
                    <a:bodyPr/>
                    <a:lstStyle/>
                    <a:p>
                      <a:pPr marL="88900" indent="0" algn="l" fontAlgn="b"/>
                      <a:r>
                        <a:rPr lang="en-US" sz="1250" b="1" u="none" strike="noStrike" dirty="0">
                          <a:solidFill>
                            <a:schemeClr val="bg1"/>
                          </a:solidFill>
                          <a:effectLst/>
                        </a:rPr>
                        <a:t>% of businesses currently recruiting within that sector (those businesses currently recruiting only)</a:t>
                      </a:r>
                      <a:endParaRPr lang="en-GB" sz="1250" b="1" i="0" u="none" strike="noStrike" dirty="0">
                        <a:solidFill>
                          <a:schemeClr val="bg1"/>
                        </a:solidFill>
                        <a:effectLst/>
                        <a:latin typeface="+mn-lt"/>
                      </a:endParaRPr>
                    </a:p>
                  </a:txBody>
                  <a:tcPr marL="7620" marR="7620" marT="7620" marB="0" anchor="ctr"/>
                </a:tc>
                <a:tc>
                  <a:txBody>
                    <a:bodyPr/>
                    <a:lstStyle/>
                    <a:p>
                      <a:pPr algn="ctr"/>
                      <a:r>
                        <a:rPr lang="en-GB" sz="1250" b="1" dirty="0">
                          <a:solidFill>
                            <a:schemeClr val="bg1"/>
                          </a:solidFill>
                        </a:rPr>
                        <a:t>GSW</a:t>
                      </a:r>
                      <a:endParaRPr lang="en-GB" sz="1250" b="1" dirty="0">
                        <a:solidFill>
                          <a:schemeClr val="bg1"/>
                        </a:solidFill>
                        <a:latin typeface="+mn-lt"/>
                      </a:endParaRPr>
                    </a:p>
                  </a:txBody>
                  <a:tcPr anchor="ctr"/>
                </a:tc>
                <a:tc>
                  <a:txBody>
                    <a:bodyPr/>
                    <a:lstStyle/>
                    <a:p>
                      <a:pPr algn="ctr"/>
                      <a:r>
                        <a:rPr lang="en-GB" sz="1250" b="1" dirty="0">
                          <a:solidFill>
                            <a:schemeClr val="bg1"/>
                          </a:solidFill>
                        </a:rPr>
                        <a:t>Cornwall &amp; IoS</a:t>
                      </a:r>
                      <a:endParaRPr lang="en-GB" sz="1250" b="1" dirty="0">
                        <a:solidFill>
                          <a:schemeClr val="bg1"/>
                        </a:solidFill>
                        <a:latin typeface="+mn-lt"/>
                      </a:endParaRPr>
                    </a:p>
                  </a:txBody>
                  <a:tcPr anchor="ctr"/>
                </a:tc>
                <a:tc>
                  <a:txBody>
                    <a:bodyPr/>
                    <a:lstStyle/>
                    <a:p>
                      <a:pPr algn="ctr"/>
                      <a:r>
                        <a:rPr lang="en-GB" sz="1250" b="1" dirty="0">
                          <a:solidFill>
                            <a:schemeClr val="bg1"/>
                          </a:solidFill>
                        </a:rPr>
                        <a:t>Devon</a:t>
                      </a:r>
                      <a:endParaRPr lang="en-GB" sz="1250" b="1" dirty="0">
                        <a:solidFill>
                          <a:schemeClr val="bg1"/>
                        </a:solidFill>
                        <a:latin typeface="+mn-lt"/>
                      </a:endParaRPr>
                    </a:p>
                  </a:txBody>
                  <a:tcPr anchor="ctr"/>
                </a:tc>
                <a:tc>
                  <a:txBody>
                    <a:bodyPr/>
                    <a:lstStyle/>
                    <a:p>
                      <a:pPr algn="ctr"/>
                      <a:r>
                        <a:rPr lang="en-GB" sz="1250" b="1" dirty="0">
                          <a:solidFill>
                            <a:schemeClr val="bg1"/>
                          </a:solidFill>
                        </a:rPr>
                        <a:t>Dorset</a:t>
                      </a:r>
                      <a:endParaRPr lang="en-GB" sz="1250" b="1" dirty="0">
                        <a:solidFill>
                          <a:schemeClr val="bg1"/>
                        </a:solidFill>
                        <a:latin typeface="+mn-lt"/>
                      </a:endParaRPr>
                    </a:p>
                  </a:txBody>
                  <a:tcPr anchor="ctr"/>
                </a:tc>
                <a:tc>
                  <a:txBody>
                    <a:bodyPr/>
                    <a:lstStyle/>
                    <a:p>
                      <a:pPr algn="ctr"/>
                      <a:r>
                        <a:rPr lang="en-GB" sz="1250" b="1" dirty="0">
                          <a:solidFill>
                            <a:schemeClr val="bg1"/>
                          </a:solidFill>
                        </a:rPr>
                        <a:t>Somerset</a:t>
                      </a:r>
                      <a:endParaRPr lang="en-GB" sz="1250" b="1" dirty="0">
                        <a:solidFill>
                          <a:schemeClr val="bg1"/>
                        </a:solidFill>
                        <a:latin typeface="+mn-lt"/>
                      </a:endParaRPr>
                    </a:p>
                  </a:txBody>
                  <a:tcPr anchor="ctr"/>
                </a:tc>
                <a:extLst>
                  <a:ext uri="{0D108BD9-81ED-4DB2-BD59-A6C34878D82A}">
                    <a16:rowId xmlns:a16="http://schemas.microsoft.com/office/drawing/2014/main" val="10005"/>
                  </a:ext>
                </a:extLst>
              </a:tr>
              <a:tr h="183561">
                <a:tc>
                  <a:txBody>
                    <a:bodyPr/>
                    <a:lstStyle/>
                    <a:p>
                      <a:pPr marL="88900" indent="0" algn="l" fontAlgn="ctr"/>
                      <a:r>
                        <a:rPr lang="en-GB" sz="1250" b="1" u="none" strike="noStrike" dirty="0">
                          <a:effectLst/>
                        </a:rPr>
                        <a:t>Full-time permanent</a:t>
                      </a:r>
                      <a:endParaRPr lang="en-GB" sz="1250" b="1" i="0" u="none" strike="noStrike" dirty="0">
                        <a:effectLst/>
                        <a:latin typeface="+mn-lt"/>
                      </a:endParaRPr>
                    </a:p>
                  </a:txBody>
                  <a:tcPr marL="7620" marR="7620" marT="7620" marB="0" anchor="ctr"/>
                </a:tc>
                <a:tc>
                  <a:txBody>
                    <a:bodyPr/>
                    <a:lstStyle/>
                    <a:p>
                      <a:pPr algn="ctr" fontAlgn="b"/>
                      <a:r>
                        <a:rPr lang="en-GB" sz="1250" b="1" i="0" u="none" strike="noStrike" dirty="0">
                          <a:effectLst/>
                          <a:latin typeface="+mn-lt"/>
                        </a:rPr>
                        <a:t>54%</a:t>
                      </a:r>
                    </a:p>
                  </a:txBody>
                  <a:tcPr marL="7620" marR="7620" marT="7620" marB="0" anchor="ctr">
                    <a:solidFill>
                      <a:schemeClr val="accent3"/>
                    </a:solidFill>
                  </a:tcPr>
                </a:tc>
                <a:tc>
                  <a:txBody>
                    <a:bodyPr/>
                    <a:lstStyle/>
                    <a:p>
                      <a:pPr algn="ctr" fontAlgn="b"/>
                      <a:r>
                        <a:rPr lang="en-GB" sz="1250" b="0" i="0" u="none" strike="noStrike" dirty="0">
                          <a:effectLst/>
                          <a:latin typeface="+mn-lt"/>
                        </a:rPr>
                        <a:t>38%</a:t>
                      </a:r>
                    </a:p>
                  </a:txBody>
                  <a:tcPr marL="7620" marR="7620" marT="7620" marB="0" anchor="ctr">
                    <a:solidFill>
                      <a:schemeClr val="accent3"/>
                    </a:solidFill>
                  </a:tcPr>
                </a:tc>
                <a:tc>
                  <a:txBody>
                    <a:bodyPr/>
                    <a:lstStyle/>
                    <a:p>
                      <a:pPr algn="ctr" fontAlgn="b"/>
                      <a:r>
                        <a:rPr lang="en-GB" sz="1250" b="0" i="0" u="none" strike="noStrike" dirty="0">
                          <a:effectLst/>
                          <a:latin typeface="+mn-lt"/>
                        </a:rPr>
                        <a:t>59%</a:t>
                      </a:r>
                    </a:p>
                  </a:txBody>
                  <a:tcPr marL="7620" marR="7620" marT="7620" marB="0" anchor="ctr">
                    <a:solidFill>
                      <a:schemeClr val="accent3"/>
                    </a:solidFill>
                  </a:tcPr>
                </a:tc>
                <a:tc>
                  <a:txBody>
                    <a:bodyPr/>
                    <a:lstStyle/>
                    <a:p>
                      <a:pPr algn="ctr" fontAlgn="b"/>
                      <a:r>
                        <a:rPr lang="en-GB" sz="1250" b="0" i="0" u="none" strike="noStrike" dirty="0">
                          <a:effectLst/>
                          <a:latin typeface="+mn-lt"/>
                        </a:rPr>
                        <a:t>55%</a:t>
                      </a:r>
                    </a:p>
                  </a:txBody>
                  <a:tcPr marL="7620" marR="7620" marT="7620" marB="0" anchor="ctr">
                    <a:solidFill>
                      <a:schemeClr val="accent3"/>
                    </a:solidFill>
                  </a:tcPr>
                </a:tc>
                <a:tc>
                  <a:txBody>
                    <a:bodyPr/>
                    <a:lstStyle/>
                    <a:p>
                      <a:pPr algn="ctr" fontAlgn="b"/>
                      <a:r>
                        <a:rPr lang="en-GB" sz="1250" b="0" i="0" u="none" strike="noStrike" dirty="0">
                          <a:effectLst/>
                          <a:latin typeface="+mn-lt"/>
                        </a:rPr>
                        <a:t>40%</a:t>
                      </a:r>
                    </a:p>
                  </a:txBody>
                  <a:tcPr marL="7620" marR="7620" marT="7620" marB="0" anchor="ctr">
                    <a:solidFill>
                      <a:schemeClr val="accent3"/>
                    </a:solidFill>
                  </a:tcPr>
                </a:tc>
                <a:extLst>
                  <a:ext uri="{0D108BD9-81ED-4DB2-BD59-A6C34878D82A}">
                    <a16:rowId xmlns:a16="http://schemas.microsoft.com/office/drawing/2014/main" val="10006"/>
                  </a:ext>
                </a:extLst>
              </a:tr>
              <a:tr h="183561">
                <a:tc>
                  <a:txBody>
                    <a:bodyPr/>
                    <a:lstStyle/>
                    <a:p>
                      <a:pPr marL="88900" indent="0" algn="l" fontAlgn="ctr"/>
                      <a:r>
                        <a:rPr lang="en-GB" sz="1250" b="1" u="none" strike="noStrike" dirty="0">
                          <a:effectLst/>
                        </a:rPr>
                        <a:t>Full-time temporary/seasonal</a:t>
                      </a:r>
                      <a:endParaRPr lang="en-GB" sz="1250" b="1" i="0" u="none" strike="noStrike" dirty="0">
                        <a:effectLst/>
                        <a:latin typeface="+mn-lt"/>
                      </a:endParaRPr>
                    </a:p>
                  </a:txBody>
                  <a:tcPr marL="7620" marR="7620" marT="7620" marB="0" anchor="ctr"/>
                </a:tc>
                <a:tc>
                  <a:txBody>
                    <a:bodyPr/>
                    <a:lstStyle/>
                    <a:p>
                      <a:pPr algn="ctr" fontAlgn="b"/>
                      <a:r>
                        <a:rPr lang="en-GB" sz="1250" b="1" i="0" u="none" strike="noStrike" dirty="0">
                          <a:effectLst/>
                          <a:latin typeface="+mn-lt"/>
                        </a:rPr>
                        <a:t>35%</a:t>
                      </a:r>
                    </a:p>
                  </a:txBody>
                  <a:tcPr marL="7620" marR="7620" marT="7620" marB="0" anchor="ctr"/>
                </a:tc>
                <a:tc>
                  <a:txBody>
                    <a:bodyPr/>
                    <a:lstStyle/>
                    <a:p>
                      <a:pPr algn="ctr" fontAlgn="b"/>
                      <a:r>
                        <a:rPr lang="en-GB" sz="1250" b="0" i="0" u="none" strike="noStrike" dirty="0">
                          <a:effectLst/>
                          <a:latin typeface="+mn-lt"/>
                        </a:rPr>
                        <a:t>38%</a:t>
                      </a:r>
                    </a:p>
                  </a:txBody>
                  <a:tcPr marL="7620" marR="7620" marT="7620" marB="0" anchor="ctr">
                    <a:solidFill>
                      <a:schemeClr val="accent3"/>
                    </a:solidFill>
                  </a:tcPr>
                </a:tc>
                <a:tc>
                  <a:txBody>
                    <a:bodyPr/>
                    <a:lstStyle/>
                    <a:p>
                      <a:pPr algn="ctr" fontAlgn="b"/>
                      <a:r>
                        <a:rPr lang="en-GB" sz="1250" b="0" i="0" u="none" strike="noStrike" dirty="0">
                          <a:effectLst/>
                          <a:latin typeface="+mn-lt"/>
                        </a:rPr>
                        <a:t>32%</a:t>
                      </a:r>
                    </a:p>
                  </a:txBody>
                  <a:tcPr marL="7620" marR="7620" marT="7620" marB="0" anchor="ctr"/>
                </a:tc>
                <a:tc>
                  <a:txBody>
                    <a:bodyPr/>
                    <a:lstStyle/>
                    <a:p>
                      <a:pPr algn="ctr" fontAlgn="b"/>
                      <a:r>
                        <a:rPr lang="en-GB" sz="1250" b="0" i="0" u="none" strike="noStrike" dirty="0">
                          <a:effectLst/>
                          <a:latin typeface="+mn-lt"/>
                        </a:rPr>
                        <a:t>41%</a:t>
                      </a:r>
                    </a:p>
                  </a:txBody>
                  <a:tcPr marL="7620" marR="7620" marT="7620" marB="0" anchor="ctr"/>
                </a:tc>
                <a:tc>
                  <a:txBody>
                    <a:bodyPr/>
                    <a:lstStyle/>
                    <a:p>
                      <a:pPr algn="ctr" fontAlgn="b"/>
                      <a:r>
                        <a:rPr lang="en-GB" sz="1250" b="0" i="0" u="none" strike="noStrike" dirty="0">
                          <a:effectLst/>
                          <a:latin typeface="+mn-lt"/>
                        </a:rPr>
                        <a:t>20%</a:t>
                      </a:r>
                    </a:p>
                  </a:txBody>
                  <a:tcPr marL="7620" marR="7620" marT="7620" marB="0" anchor="ctr"/>
                </a:tc>
                <a:extLst>
                  <a:ext uri="{0D108BD9-81ED-4DB2-BD59-A6C34878D82A}">
                    <a16:rowId xmlns:a16="http://schemas.microsoft.com/office/drawing/2014/main" val="3482155639"/>
                  </a:ext>
                </a:extLst>
              </a:tr>
              <a:tr h="183561">
                <a:tc>
                  <a:txBody>
                    <a:bodyPr/>
                    <a:lstStyle/>
                    <a:p>
                      <a:pPr marL="88900" indent="0" algn="l" fontAlgn="ctr"/>
                      <a:r>
                        <a:rPr lang="en-GB" sz="1250" b="1" u="none" strike="noStrike" dirty="0">
                          <a:effectLst/>
                        </a:rPr>
                        <a:t>Part-time permanent</a:t>
                      </a:r>
                      <a:endParaRPr lang="en-GB" sz="1250" b="1" i="0" u="none" strike="noStrike" dirty="0">
                        <a:effectLst/>
                        <a:latin typeface="+mn-lt"/>
                      </a:endParaRPr>
                    </a:p>
                  </a:txBody>
                  <a:tcPr marL="7620" marR="7620" marT="7620" marB="0" anchor="ctr"/>
                </a:tc>
                <a:tc>
                  <a:txBody>
                    <a:bodyPr/>
                    <a:lstStyle/>
                    <a:p>
                      <a:pPr algn="ctr" fontAlgn="b"/>
                      <a:r>
                        <a:rPr lang="en-GB" sz="1250" b="1" i="0" u="none" strike="noStrike" dirty="0">
                          <a:effectLst/>
                          <a:latin typeface="+mn-lt"/>
                        </a:rPr>
                        <a:t>38%</a:t>
                      </a:r>
                    </a:p>
                  </a:txBody>
                  <a:tcPr marL="7620" marR="7620" marT="7620" marB="0" anchor="ctr"/>
                </a:tc>
                <a:tc>
                  <a:txBody>
                    <a:bodyPr/>
                    <a:lstStyle/>
                    <a:p>
                      <a:pPr algn="ctr" fontAlgn="b"/>
                      <a:r>
                        <a:rPr lang="en-GB" sz="1250" b="0" i="0" u="none" strike="noStrike" dirty="0">
                          <a:effectLst/>
                          <a:latin typeface="+mn-lt"/>
                        </a:rPr>
                        <a:t>25%</a:t>
                      </a:r>
                    </a:p>
                  </a:txBody>
                  <a:tcPr marL="7620" marR="7620" marT="7620" marB="0" anchor="ctr"/>
                </a:tc>
                <a:tc>
                  <a:txBody>
                    <a:bodyPr/>
                    <a:lstStyle/>
                    <a:p>
                      <a:pPr algn="ctr" fontAlgn="b"/>
                      <a:r>
                        <a:rPr lang="en-GB" sz="1250" b="0" i="0" u="none" strike="noStrike" dirty="0">
                          <a:effectLst/>
                          <a:latin typeface="+mn-lt"/>
                        </a:rPr>
                        <a:t>29%</a:t>
                      </a:r>
                    </a:p>
                  </a:txBody>
                  <a:tcPr marL="7620" marR="7620" marT="7620" marB="0" anchor="ctr"/>
                </a:tc>
                <a:tc>
                  <a:txBody>
                    <a:bodyPr/>
                    <a:lstStyle/>
                    <a:p>
                      <a:pPr algn="ctr" fontAlgn="b"/>
                      <a:r>
                        <a:rPr lang="en-GB" sz="1250" b="0" i="0" u="none" strike="noStrike" dirty="0">
                          <a:effectLst/>
                          <a:latin typeface="+mn-lt"/>
                        </a:rPr>
                        <a:t>55%</a:t>
                      </a:r>
                    </a:p>
                  </a:txBody>
                  <a:tcPr marL="7620" marR="7620" marT="7620" marB="0" anchor="ctr">
                    <a:solidFill>
                      <a:schemeClr val="accent3"/>
                    </a:solidFill>
                  </a:tcPr>
                </a:tc>
                <a:tc>
                  <a:txBody>
                    <a:bodyPr/>
                    <a:lstStyle/>
                    <a:p>
                      <a:pPr algn="ctr" fontAlgn="b"/>
                      <a:r>
                        <a:rPr lang="en-GB" sz="1250" b="0" i="0" u="none" strike="noStrike" dirty="0">
                          <a:effectLst/>
                          <a:latin typeface="+mn-lt"/>
                        </a:rPr>
                        <a:t>20%</a:t>
                      </a:r>
                    </a:p>
                  </a:txBody>
                  <a:tcPr marL="7620" marR="7620" marT="7620" marB="0" anchor="ctr"/>
                </a:tc>
                <a:extLst>
                  <a:ext uri="{0D108BD9-81ED-4DB2-BD59-A6C34878D82A}">
                    <a16:rowId xmlns:a16="http://schemas.microsoft.com/office/drawing/2014/main" val="3735602509"/>
                  </a:ext>
                </a:extLst>
              </a:tr>
              <a:tr h="183561">
                <a:tc>
                  <a:txBody>
                    <a:bodyPr/>
                    <a:lstStyle/>
                    <a:p>
                      <a:pPr marL="88900" indent="0" algn="l" fontAlgn="ctr"/>
                      <a:r>
                        <a:rPr lang="en-GB" sz="1250" b="1" u="none" strike="noStrike" dirty="0">
                          <a:effectLst/>
                        </a:rPr>
                        <a:t>Part-time temporary/seasonal</a:t>
                      </a:r>
                      <a:endParaRPr lang="en-GB" sz="1250" b="1" i="0" u="none" strike="noStrike" dirty="0">
                        <a:effectLst/>
                        <a:latin typeface="+mn-lt"/>
                      </a:endParaRPr>
                    </a:p>
                  </a:txBody>
                  <a:tcPr marL="7620" marR="7620" marT="7620" marB="0" anchor="ctr"/>
                </a:tc>
                <a:tc>
                  <a:txBody>
                    <a:bodyPr/>
                    <a:lstStyle/>
                    <a:p>
                      <a:pPr algn="ctr" fontAlgn="b"/>
                      <a:r>
                        <a:rPr lang="en-GB" sz="1250" b="1" i="0" u="none" strike="noStrike" dirty="0">
                          <a:effectLst/>
                          <a:latin typeface="+mn-lt"/>
                        </a:rPr>
                        <a:t>59%</a:t>
                      </a:r>
                    </a:p>
                  </a:txBody>
                  <a:tcPr marL="7620" marR="7620" marT="7620" marB="0" anchor="ctr">
                    <a:solidFill>
                      <a:schemeClr val="accent3"/>
                    </a:solidFill>
                  </a:tcPr>
                </a:tc>
                <a:tc>
                  <a:txBody>
                    <a:bodyPr/>
                    <a:lstStyle/>
                    <a:p>
                      <a:pPr algn="ctr" fontAlgn="b"/>
                      <a:r>
                        <a:rPr lang="en-GB" sz="1250" b="0" i="0" u="none" strike="noStrike" dirty="0">
                          <a:effectLst/>
                          <a:latin typeface="+mn-lt"/>
                        </a:rPr>
                        <a:t>63%</a:t>
                      </a:r>
                    </a:p>
                  </a:txBody>
                  <a:tcPr marL="7620" marR="7620" marT="7620" marB="0" anchor="ctr">
                    <a:solidFill>
                      <a:schemeClr val="accent3"/>
                    </a:solidFill>
                  </a:tcPr>
                </a:tc>
                <a:tc>
                  <a:txBody>
                    <a:bodyPr/>
                    <a:lstStyle/>
                    <a:p>
                      <a:pPr algn="ctr" fontAlgn="b"/>
                      <a:r>
                        <a:rPr lang="en-GB" sz="1250" b="0" i="0" u="none" strike="noStrike" dirty="0">
                          <a:effectLst/>
                          <a:latin typeface="+mn-lt"/>
                        </a:rPr>
                        <a:t>63%</a:t>
                      </a:r>
                    </a:p>
                  </a:txBody>
                  <a:tcPr marL="7620" marR="7620" marT="7620" marB="0" anchor="ctr">
                    <a:solidFill>
                      <a:schemeClr val="accent3"/>
                    </a:solidFill>
                  </a:tcPr>
                </a:tc>
                <a:tc>
                  <a:txBody>
                    <a:bodyPr/>
                    <a:lstStyle/>
                    <a:p>
                      <a:pPr algn="ctr" fontAlgn="b"/>
                      <a:r>
                        <a:rPr lang="en-GB" sz="1250" b="0" i="0" u="none" strike="noStrike" dirty="0">
                          <a:effectLst/>
                          <a:latin typeface="+mn-lt"/>
                        </a:rPr>
                        <a:t>50%</a:t>
                      </a:r>
                    </a:p>
                  </a:txBody>
                  <a:tcPr marL="7620" marR="7620" marT="7620" marB="0" anchor="ctr">
                    <a:solidFill>
                      <a:schemeClr val="accent3"/>
                    </a:solidFill>
                  </a:tcPr>
                </a:tc>
                <a:tc>
                  <a:txBody>
                    <a:bodyPr/>
                    <a:lstStyle/>
                    <a:p>
                      <a:pPr algn="ctr" fontAlgn="b"/>
                      <a:r>
                        <a:rPr lang="en-GB" sz="1250" b="0" i="0" u="none" strike="noStrike" dirty="0">
                          <a:effectLst/>
                          <a:latin typeface="+mn-lt"/>
                        </a:rPr>
                        <a:t>60%</a:t>
                      </a:r>
                    </a:p>
                  </a:txBody>
                  <a:tcPr marL="7620" marR="7620" marT="7620" marB="0" anchor="ctr">
                    <a:solidFill>
                      <a:schemeClr val="accent3"/>
                    </a:solidFill>
                  </a:tcPr>
                </a:tc>
                <a:extLst>
                  <a:ext uri="{0D108BD9-81ED-4DB2-BD59-A6C34878D82A}">
                    <a16:rowId xmlns:a16="http://schemas.microsoft.com/office/drawing/2014/main" val="3370445107"/>
                  </a:ext>
                </a:extLst>
              </a:tr>
              <a:tr h="183561">
                <a:tc>
                  <a:txBody>
                    <a:bodyPr/>
                    <a:lstStyle/>
                    <a:p>
                      <a:pPr marL="88900" indent="0" algn="l" fontAlgn="ctr"/>
                      <a:endParaRPr lang="en-GB" sz="1250" b="1" i="0" u="none" strike="noStrike" dirty="0">
                        <a:effectLst/>
                        <a:latin typeface="+mn-lt"/>
                      </a:endParaRPr>
                    </a:p>
                  </a:txBody>
                  <a:tcPr marL="7620" marR="7620" marT="7620" marB="0" anchor="ctr"/>
                </a:tc>
                <a:tc>
                  <a:txBody>
                    <a:bodyPr/>
                    <a:lstStyle/>
                    <a:p>
                      <a:pPr algn="ctr" fontAlgn="b"/>
                      <a:endParaRPr lang="en-GB" sz="1250" b="1" i="0" u="none" strike="noStrike" dirty="0">
                        <a:effectLst/>
                        <a:latin typeface="+mn-lt"/>
                      </a:endParaRPr>
                    </a:p>
                  </a:txBody>
                  <a:tcPr marL="7620" marR="7620" marT="7620" marB="0" anchor="ctr"/>
                </a:tc>
                <a:tc>
                  <a:txBody>
                    <a:bodyPr/>
                    <a:lstStyle/>
                    <a:p>
                      <a:pPr algn="ctr" fontAlgn="b"/>
                      <a:endParaRPr lang="en-GB" sz="1250" b="0" i="0" u="none" strike="noStrike" dirty="0">
                        <a:effectLst/>
                        <a:latin typeface="+mn-lt"/>
                      </a:endParaRPr>
                    </a:p>
                  </a:txBody>
                  <a:tcPr marL="7620" marR="7620" marT="7620" marB="0" anchor="ctr"/>
                </a:tc>
                <a:tc>
                  <a:txBody>
                    <a:bodyPr/>
                    <a:lstStyle/>
                    <a:p>
                      <a:pPr algn="ctr" fontAlgn="b"/>
                      <a:endParaRPr lang="en-GB" sz="1250" b="0" i="0" u="none" strike="noStrike" dirty="0">
                        <a:effectLst/>
                        <a:latin typeface="+mn-lt"/>
                      </a:endParaRPr>
                    </a:p>
                  </a:txBody>
                  <a:tcPr marL="7620" marR="7620" marT="7620" marB="0" anchor="ctr"/>
                </a:tc>
                <a:tc>
                  <a:txBody>
                    <a:bodyPr/>
                    <a:lstStyle/>
                    <a:p>
                      <a:pPr algn="ctr" fontAlgn="b"/>
                      <a:endParaRPr lang="en-GB" sz="1250" b="0" i="0" u="none" strike="noStrike" dirty="0">
                        <a:effectLst/>
                        <a:latin typeface="+mn-lt"/>
                      </a:endParaRPr>
                    </a:p>
                  </a:txBody>
                  <a:tcPr marL="7620" marR="7620" marT="7620" marB="0" anchor="ctr"/>
                </a:tc>
                <a:tc>
                  <a:txBody>
                    <a:bodyPr/>
                    <a:lstStyle/>
                    <a:p>
                      <a:pPr algn="ctr" fontAlgn="b"/>
                      <a:endParaRPr lang="en-GB" sz="1250" b="0" i="0" u="none" strike="noStrike" dirty="0">
                        <a:effectLst/>
                        <a:latin typeface="+mn-lt"/>
                      </a:endParaRPr>
                    </a:p>
                  </a:txBody>
                  <a:tcPr marL="7620" marR="7620" marT="7620" marB="0" anchor="ctr"/>
                </a:tc>
                <a:extLst>
                  <a:ext uri="{0D108BD9-81ED-4DB2-BD59-A6C34878D82A}">
                    <a16:rowId xmlns:a16="http://schemas.microsoft.com/office/drawing/2014/main" val="2134877061"/>
                  </a:ext>
                </a:extLst>
              </a:tr>
              <a:tr h="183561">
                <a:tc>
                  <a:txBody>
                    <a:bodyPr/>
                    <a:lstStyle/>
                    <a:p>
                      <a:pPr marL="85725" indent="0" algn="l" rtl="0" fontAlgn="b"/>
                      <a:r>
                        <a:rPr lang="en-GB" sz="1250" b="1" u="none" strike="noStrike" dirty="0">
                          <a:solidFill>
                            <a:srgbClr val="000000"/>
                          </a:solidFill>
                          <a:effectLst/>
                        </a:rPr>
                        <a:t>Senior management</a:t>
                      </a:r>
                      <a:endParaRPr lang="en-GB" sz="1250" b="1" i="0" u="none" strike="noStrike" dirty="0">
                        <a:solidFill>
                          <a:srgbClr val="000000"/>
                        </a:solidFill>
                        <a:effectLst/>
                        <a:latin typeface="+mn-lt"/>
                      </a:endParaRPr>
                    </a:p>
                  </a:txBody>
                  <a:tcPr marL="7620" marR="7620" marT="7620" marB="0" anchor="ctr"/>
                </a:tc>
                <a:tc>
                  <a:txBody>
                    <a:bodyPr/>
                    <a:lstStyle/>
                    <a:p>
                      <a:pPr algn="ctr" fontAlgn="b"/>
                      <a:r>
                        <a:rPr lang="en-GB" sz="1250" b="1" i="0" u="none" strike="noStrike" dirty="0">
                          <a:effectLst/>
                          <a:latin typeface="+mn-lt"/>
                        </a:rPr>
                        <a:t>9%</a:t>
                      </a:r>
                    </a:p>
                  </a:txBody>
                  <a:tcPr marL="7620" marR="7620" marT="7620" marB="0" anchor="ctr"/>
                </a:tc>
                <a:tc>
                  <a:txBody>
                    <a:bodyPr/>
                    <a:lstStyle/>
                    <a:p>
                      <a:pPr algn="ctr" fontAlgn="b"/>
                      <a:r>
                        <a:rPr lang="en-GB" sz="1250" b="0" i="0" u="none" strike="noStrike" dirty="0">
                          <a:effectLst/>
                          <a:latin typeface="+mn-lt"/>
                        </a:rPr>
                        <a:t>25%</a:t>
                      </a:r>
                    </a:p>
                  </a:txBody>
                  <a:tcPr marL="7620" marR="7620" marT="7620" marB="0" anchor="ctr">
                    <a:solidFill>
                      <a:schemeClr val="accent3"/>
                    </a:solidFill>
                  </a:tcPr>
                </a:tc>
                <a:tc>
                  <a:txBody>
                    <a:bodyPr/>
                    <a:lstStyle/>
                    <a:p>
                      <a:pPr algn="ctr" fontAlgn="b"/>
                      <a:r>
                        <a:rPr lang="en-GB" sz="1250" b="0" i="0" u="none" strike="noStrike" dirty="0">
                          <a:effectLst/>
                          <a:latin typeface="+mn-lt"/>
                        </a:rPr>
                        <a:t>-</a:t>
                      </a:r>
                    </a:p>
                  </a:txBody>
                  <a:tcPr marL="7620" marR="7620" marT="7620" marB="0" anchor="ctr"/>
                </a:tc>
                <a:tc>
                  <a:txBody>
                    <a:bodyPr/>
                    <a:lstStyle/>
                    <a:p>
                      <a:pPr algn="ctr" fontAlgn="b"/>
                      <a:r>
                        <a:rPr lang="en-GB" sz="1250" b="0" i="0" u="none" strike="noStrike" dirty="0">
                          <a:effectLst/>
                          <a:latin typeface="+mn-lt"/>
                        </a:rPr>
                        <a:t>14%</a:t>
                      </a:r>
                    </a:p>
                  </a:txBody>
                  <a:tcPr marL="7620" marR="7620" marT="7620" marB="0" anchor="ctr"/>
                </a:tc>
                <a:tc>
                  <a:txBody>
                    <a:bodyPr/>
                    <a:lstStyle/>
                    <a:p>
                      <a:pPr algn="ctr" fontAlgn="b"/>
                      <a:r>
                        <a:rPr lang="en-GB" sz="1250" b="0" i="0" u="none" strike="noStrike" dirty="0">
                          <a:effectLst/>
                          <a:latin typeface="+mn-lt"/>
                        </a:rPr>
                        <a:t>20%</a:t>
                      </a:r>
                    </a:p>
                  </a:txBody>
                  <a:tcPr marL="7620" marR="7620" marT="7620" marB="0" anchor="ctr"/>
                </a:tc>
                <a:extLst>
                  <a:ext uri="{0D108BD9-81ED-4DB2-BD59-A6C34878D82A}">
                    <a16:rowId xmlns:a16="http://schemas.microsoft.com/office/drawing/2014/main" val="1466710568"/>
                  </a:ext>
                </a:extLst>
              </a:tr>
              <a:tr h="183561">
                <a:tc>
                  <a:txBody>
                    <a:bodyPr/>
                    <a:lstStyle/>
                    <a:p>
                      <a:pPr marL="85725" indent="0" algn="l" rtl="0" fontAlgn="b"/>
                      <a:r>
                        <a:rPr lang="en-GB" sz="1250" b="1" u="none" strike="noStrike" dirty="0">
                          <a:solidFill>
                            <a:srgbClr val="000000"/>
                          </a:solidFill>
                          <a:effectLst/>
                        </a:rPr>
                        <a:t>Operational management</a:t>
                      </a:r>
                      <a:endParaRPr lang="en-GB" sz="1250" b="1" i="0" u="none" strike="noStrike" dirty="0">
                        <a:solidFill>
                          <a:srgbClr val="000000"/>
                        </a:solidFill>
                        <a:effectLst/>
                        <a:latin typeface="+mn-lt"/>
                      </a:endParaRPr>
                    </a:p>
                  </a:txBody>
                  <a:tcPr marL="7620" marR="7620" marT="7620" marB="0" anchor="ctr"/>
                </a:tc>
                <a:tc>
                  <a:txBody>
                    <a:bodyPr/>
                    <a:lstStyle/>
                    <a:p>
                      <a:pPr algn="ctr" fontAlgn="b"/>
                      <a:r>
                        <a:rPr lang="en-GB" sz="1250" b="1" i="0" u="none" strike="noStrike" dirty="0">
                          <a:effectLst/>
                          <a:latin typeface="+mn-lt"/>
                        </a:rPr>
                        <a:t>18%</a:t>
                      </a:r>
                    </a:p>
                  </a:txBody>
                  <a:tcPr marL="7620" marR="7620" marT="7620" marB="0" anchor="ctr"/>
                </a:tc>
                <a:tc>
                  <a:txBody>
                    <a:bodyPr/>
                    <a:lstStyle/>
                    <a:p>
                      <a:pPr algn="ctr" fontAlgn="b"/>
                      <a:r>
                        <a:rPr lang="en-GB" sz="1250" b="0" i="0" u="none" strike="noStrike" dirty="0">
                          <a:effectLst/>
                          <a:latin typeface="+mn-lt"/>
                        </a:rPr>
                        <a:t>25%</a:t>
                      </a:r>
                    </a:p>
                  </a:txBody>
                  <a:tcPr marL="7620" marR="7620" marT="7620" marB="0" anchor="ctr">
                    <a:solidFill>
                      <a:schemeClr val="accent3"/>
                    </a:solidFill>
                  </a:tcPr>
                </a:tc>
                <a:tc>
                  <a:txBody>
                    <a:bodyPr/>
                    <a:lstStyle/>
                    <a:p>
                      <a:pPr algn="ctr" fontAlgn="b"/>
                      <a:r>
                        <a:rPr lang="en-GB" sz="1250" b="0" i="0" u="none" strike="noStrike" dirty="0">
                          <a:effectLst/>
                          <a:latin typeface="+mn-lt"/>
                        </a:rPr>
                        <a:t>15%</a:t>
                      </a:r>
                    </a:p>
                  </a:txBody>
                  <a:tcPr marL="7620" marR="7620" marT="7620" marB="0" anchor="ctr"/>
                </a:tc>
                <a:tc>
                  <a:txBody>
                    <a:bodyPr/>
                    <a:lstStyle/>
                    <a:p>
                      <a:pPr algn="ctr" fontAlgn="b"/>
                      <a:r>
                        <a:rPr lang="en-GB" sz="1250" b="0" i="0" u="none" strike="noStrike" dirty="0">
                          <a:effectLst/>
                          <a:latin typeface="+mn-lt"/>
                        </a:rPr>
                        <a:t>23%</a:t>
                      </a:r>
                    </a:p>
                  </a:txBody>
                  <a:tcPr marL="7620" marR="7620" marT="7620" marB="0" anchor="ctr"/>
                </a:tc>
                <a:tc>
                  <a:txBody>
                    <a:bodyPr/>
                    <a:lstStyle/>
                    <a:p>
                      <a:pPr algn="ctr" fontAlgn="b"/>
                      <a:r>
                        <a:rPr lang="en-GB" sz="1250" b="0" i="0" u="none" strike="noStrike" dirty="0">
                          <a:effectLst/>
                          <a:latin typeface="+mn-lt"/>
                        </a:rPr>
                        <a:t>20%</a:t>
                      </a:r>
                    </a:p>
                  </a:txBody>
                  <a:tcPr marL="7620" marR="7620" marT="7620" marB="0" anchor="ctr"/>
                </a:tc>
                <a:extLst>
                  <a:ext uri="{0D108BD9-81ED-4DB2-BD59-A6C34878D82A}">
                    <a16:rowId xmlns:a16="http://schemas.microsoft.com/office/drawing/2014/main" val="2205698709"/>
                  </a:ext>
                </a:extLst>
              </a:tr>
              <a:tr h="183561">
                <a:tc>
                  <a:txBody>
                    <a:bodyPr/>
                    <a:lstStyle/>
                    <a:p>
                      <a:pPr marL="85725" indent="0" algn="l" rtl="0" fontAlgn="b"/>
                      <a:r>
                        <a:rPr lang="en-GB" sz="1250" b="1" u="none" strike="noStrike" dirty="0">
                          <a:solidFill>
                            <a:srgbClr val="000000"/>
                          </a:solidFill>
                          <a:effectLst/>
                        </a:rPr>
                        <a:t>Chefs</a:t>
                      </a:r>
                      <a:endParaRPr lang="en-GB" sz="1250" b="1" i="0" u="none" strike="noStrike" dirty="0">
                        <a:solidFill>
                          <a:srgbClr val="000000"/>
                        </a:solidFill>
                        <a:effectLst/>
                        <a:latin typeface="+mn-lt"/>
                      </a:endParaRPr>
                    </a:p>
                  </a:txBody>
                  <a:tcPr marL="7620" marR="7620" marT="7620" marB="0" anchor="ctr"/>
                </a:tc>
                <a:tc>
                  <a:txBody>
                    <a:bodyPr/>
                    <a:lstStyle/>
                    <a:p>
                      <a:pPr algn="ctr" fontAlgn="b"/>
                      <a:r>
                        <a:rPr lang="en-GB" sz="1250" b="1" i="0" u="none" strike="noStrike" dirty="0">
                          <a:effectLst/>
                          <a:latin typeface="+mn-lt"/>
                        </a:rPr>
                        <a:t>28%</a:t>
                      </a:r>
                    </a:p>
                  </a:txBody>
                  <a:tcPr marL="7620" marR="7620" marT="7620" marB="0" anchor="ctr">
                    <a:solidFill>
                      <a:schemeClr val="accent3"/>
                    </a:solidFill>
                  </a:tcPr>
                </a:tc>
                <a:tc>
                  <a:txBody>
                    <a:bodyPr/>
                    <a:lstStyle/>
                    <a:p>
                      <a:pPr algn="ctr" fontAlgn="b"/>
                      <a:r>
                        <a:rPr lang="en-GB" sz="1250" b="0" i="0" u="none" strike="noStrike" dirty="0">
                          <a:effectLst/>
                          <a:latin typeface="+mn-lt"/>
                        </a:rPr>
                        <a:t>-</a:t>
                      </a:r>
                    </a:p>
                  </a:txBody>
                  <a:tcPr marL="7620" marR="7620" marT="7620" marB="0" anchor="ctr"/>
                </a:tc>
                <a:tc>
                  <a:txBody>
                    <a:bodyPr/>
                    <a:lstStyle/>
                    <a:p>
                      <a:pPr algn="ctr" fontAlgn="b"/>
                      <a:r>
                        <a:rPr lang="en-GB" sz="1250" b="0" i="0" u="none" strike="noStrike" dirty="0">
                          <a:effectLst/>
                          <a:latin typeface="+mn-lt"/>
                        </a:rPr>
                        <a:t>24%</a:t>
                      </a:r>
                    </a:p>
                  </a:txBody>
                  <a:tcPr marL="7620" marR="7620" marT="7620" marB="0" anchor="ctr">
                    <a:solidFill>
                      <a:schemeClr val="accent3"/>
                    </a:solidFill>
                  </a:tcPr>
                </a:tc>
                <a:tc>
                  <a:txBody>
                    <a:bodyPr/>
                    <a:lstStyle/>
                    <a:p>
                      <a:pPr algn="ctr" fontAlgn="b"/>
                      <a:r>
                        <a:rPr lang="en-GB" sz="1250" b="0" i="0" u="none" strike="noStrike" dirty="0">
                          <a:effectLst/>
                          <a:latin typeface="+mn-lt"/>
                        </a:rPr>
                        <a:t>36%</a:t>
                      </a:r>
                    </a:p>
                  </a:txBody>
                  <a:tcPr marL="7620" marR="7620" marT="7620" marB="0" anchor="ctr">
                    <a:solidFill>
                      <a:schemeClr val="accent3"/>
                    </a:solidFill>
                  </a:tcPr>
                </a:tc>
                <a:tc>
                  <a:txBody>
                    <a:bodyPr/>
                    <a:lstStyle/>
                    <a:p>
                      <a:pPr algn="ctr" fontAlgn="b"/>
                      <a:r>
                        <a:rPr lang="en-GB" sz="1250" b="0" i="0" u="none" strike="noStrike" dirty="0">
                          <a:effectLst/>
                          <a:latin typeface="+mn-lt"/>
                        </a:rPr>
                        <a:t>40%</a:t>
                      </a:r>
                    </a:p>
                  </a:txBody>
                  <a:tcPr marL="7620" marR="7620" marT="7620" marB="0" anchor="ctr">
                    <a:solidFill>
                      <a:schemeClr val="accent3"/>
                    </a:solidFill>
                  </a:tcPr>
                </a:tc>
                <a:extLst>
                  <a:ext uri="{0D108BD9-81ED-4DB2-BD59-A6C34878D82A}">
                    <a16:rowId xmlns:a16="http://schemas.microsoft.com/office/drawing/2014/main" val="1851271949"/>
                  </a:ext>
                </a:extLst>
              </a:tr>
              <a:tr h="183561">
                <a:tc>
                  <a:txBody>
                    <a:bodyPr/>
                    <a:lstStyle/>
                    <a:p>
                      <a:pPr marL="85725" indent="0" algn="l" rtl="0" fontAlgn="b"/>
                      <a:r>
                        <a:rPr lang="en-GB" sz="1250" b="1" u="none" strike="noStrike" dirty="0">
                          <a:solidFill>
                            <a:srgbClr val="000000"/>
                          </a:solidFill>
                          <a:effectLst/>
                        </a:rPr>
                        <a:t>Kitchen porters</a:t>
                      </a:r>
                      <a:endParaRPr lang="en-GB" sz="1250" b="1" i="0" u="none" strike="noStrike" dirty="0">
                        <a:solidFill>
                          <a:srgbClr val="000000"/>
                        </a:solidFill>
                        <a:effectLst/>
                        <a:latin typeface="+mn-lt"/>
                      </a:endParaRPr>
                    </a:p>
                  </a:txBody>
                  <a:tcPr marL="7620" marR="7620" marT="7620" marB="0" anchor="ctr"/>
                </a:tc>
                <a:tc>
                  <a:txBody>
                    <a:bodyPr/>
                    <a:lstStyle/>
                    <a:p>
                      <a:pPr algn="ctr" fontAlgn="b"/>
                      <a:r>
                        <a:rPr lang="en-GB" sz="1250" b="1" i="0" u="none" strike="noStrike" dirty="0">
                          <a:effectLst/>
                          <a:latin typeface="+mn-lt"/>
                        </a:rPr>
                        <a:t>10%</a:t>
                      </a:r>
                    </a:p>
                  </a:txBody>
                  <a:tcPr marL="7620" marR="7620" marT="7620" marB="0" anchor="ctr"/>
                </a:tc>
                <a:tc>
                  <a:txBody>
                    <a:bodyPr/>
                    <a:lstStyle/>
                    <a:p>
                      <a:pPr algn="ctr" fontAlgn="b"/>
                      <a:r>
                        <a:rPr lang="en-GB" sz="1250" b="0" i="0" u="none" strike="noStrike" dirty="0">
                          <a:effectLst/>
                          <a:latin typeface="+mn-lt"/>
                        </a:rPr>
                        <a:t>-</a:t>
                      </a:r>
                    </a:p>
                  </a:txBody>
                  <a:tcPr marL="7620" marR="7620" marT="7620" marB="0" anchor="ctr"/>
                </a:tc>
                <a:tc>
                  <a:txBody>
                    <a:bodyPr/>
                    <a:lstStyle/>
                    <a:p>
                      <a:pPr algn="ctr" fontAlgn="b"/>
                      <a:r>
                        <a:rPr lang="en-GB" sz="1250" b="0" i="0" u="none" strike="noStrike" dirty="0">
                          <a:effectLst/>
                          <a:latin typeface="+mn-lt"/>
                        </a:rPr>
                        <a:t>10%</a:t>
                      </a:r>
                    </a:p>
                  </a:txBody>
                  <a:tcPr marL="7620" marR="7620" marT="7620" marB="0" anchor="ctr"/>
                </a:tc>
                <a:tc>
                  <a:txBody>
                    <a:bodyPr/>
                    <a:lstStyle/>
                    <a:p>
                      <a:pPr algn="ctr" fontAlgn="b"/>
                      <a:r>
                        <a:rPr lang="en-GB" sz="1250" b="0" i="0" u="none" strike="noStrike" dirty="0">
                          <a:effectLst/>
                          <a:latin typeface="+mn-lt"/>
                        </a:rPr>
                        <a:t>18%</a:t>
                      </a:r>
                    </a:p>
                  </a:txBody>
                  <a:tcPr marL="7620" marR="7620" marT="7620" marB="0" anchor="ctr"/>
                </a:tc>
                <a:tc>
                  <a:txBody>
                    <a:bodyPr/>
                    <a:lstStyle/>
                    <a:p>
                      <a:pPr algn="ctr" fontAlgn="b"/>
                      <a:r>
                        <a:rPr lang="en-GB" sz="1250" b="0" i="0" u="none" strike="noStrike" dirty="0">
                          <a:effectLst/>
                          <a:latin typeface="+mn-lt"/>
                        </a:rPr>
                        <a:t>-</a:t>
                      </a:r>
                    </a:p>
                  </a:txBody>
                  <a:tcPr marL="7620" marR="7620" marT="7620" marB="0" anchor="ctr"/>
                </a:tc>
                <a:extLst>
                  <a:ext uri="{0D108BD9-81ED-4DB2-BD59-A6C34878D82A}">
                    <a16:rowId xmlns:a16="http://schemas.microsoft.com/office/drawing/2014/main" val="65633002"/>
                  </a:ext>
                </a:extLst>
              </a:tr>
              <a:tr h="183561">
                <a:tc>
                  <a:txBody>
                    <a:bodyPr/>
                    <a:lstStyle/>
                    <a:p>
                      <a:pPr marL="85725" indent="0" algn="l" rtl="0" fontAlgn="b"/>
                      <a:r>
                        <a:rPr lang="en-GB" sz="1250" b="1" u="none" strike="noStrike" dirty="0">
                          <a:solidFill>
                            <a:srgbClr val="000000"/>
                          </a:solidFill>
                          <a:effectLst/>
                        </a:rPr>
                        <a:t>Admin staff</a:t>
                      </a:r>
                      <a:endParaRPr lang="en-GB" sz="1250" b="1" i="0" u="none" strike="noStrike" dirty="0">
                        <a:solidFill>
                          <a:srgbClr val="000000"/>
                        </a:solidFill>
                        <a:effectLst/>
                        <a:latin typeface="+mn-lt"/>
                      </a:endParaRPr>
                    </a:p>
                  </a:txBody>
                  <a:tcPr marL="7620" marR="7620" marT="7620" marB="0" anchor="ctr"/>
                </a:tc>
                <a:tc>
                  <a:txBody>
                    <a:bodyPr/>
                    <a:lstStyle/>
                    <a:p>
                      <a:pPr algn="ctr" fontAlgn="b"/>
                      <a:r>
                        <a:rPr lang="en-GB" sz="1250" b="1" i="0" u="none" strike="noStrike" dirty="0">
                          <a:effectLst/>
                          <a:latin typeface="+mn-lt"/>
                        </a:rPr>
                        <a:t>15%</a:t>
                      </a:r>
                    </a:p>
                  </a:txBody>
                  <a:tcPr marL="7620" marR="7620" marT="7620" marB="0" anchor="ctr"/>
                </a:tc>
                <a:tc>
                  <a:txBody>
                    <a:bodyPr/>
                    <a:lstStyle/>
                    <a:p>
                      <a:pPr algn="ctr" fontAlgn="b"/>
                      <a:r>
                        <a:rPr lang="en-GB" sz="1250" b="0" i="0" u="none" strike="noStrike" dirty="0">
                          <a:effectLst/>
                          <a:latin typeface="+mn-lt"/>
                        </a:rPr>
                        <a:t>38%</a:t>
                      </a:r>
                    </a:p>
                  </a:txBody>
                  <a:tcPr marL="7620" marR="7620" marT="7620" marB="0" anchor="ctr">
                    <a:solidFill>
                      <a:schemeClr val="accent3"/>
                    </a:solidFill>
                  </a:tcPr>
                </a:tc>
                <a:tc>
                  <a:txBody>
                    <a:bodyPr/>
                    <a:lstStyle/>
                    <a:p>
                      <a:pPr algn="ctr" fontAlgn="b"/>
                      <a:r>
                        <a:rPr lang="en-GB" sz="1250" b="0" i="0" u="none" strike="noStrike" dirty="0">
                          <a:effectLst/>
                          <a:latin typeface="+mn-lt"/>
                        </a:rPr>
                        <a:t>7%</a:t>
                      </a:r>
                    </a:p>
                  </a:txBody>
                  <a:tcPr marL="7620" marR="7620" marT="7620" marB="0" anchor="ctr"/>
                </a:tc>
                <a:tc>
                  <a:txBody>
                    <a:bodyPr/>
                    <a:lstStyle/>
                    <a:p>
                      <a:pPr algn="ctr" fontAlgn="b"/>
                      <a:r>
                        <a:rPr lang="en-GB" sz="1250" b="0" i="0" u="none" strike="noStrike" dirty="0">
                          <a:effectLst/>
                          <a:latin typeface="+mn-lt"/>
                        </a:rPr>
                        <a:t>23%</a:t>
                      </a:r>
                    </a:p>
                  </a:txBody>
                  <a:tcPr marL="7620" marR="7620" marT="7620" marB="0" anchor="ctr"/>
                </a:tc>
                <a:tc>
                  <a:txBody>
                    <a:bodyPr/>
                    <a:lstStyle/>
                    <a:p>
                      <a:pPr algn="ctr" fontAlgn="b"/>
                      <a:r>
                        <a:rPr lang="en-GB" sz="1250" b="0" i="0" u="none" strike="noStrike" dirty="0">
                          <a:effectLst/>
                          <a:latin typeface="+mn-lt"/>
                        </a:rPr>
                        <a:t>20%</a:t>
                      </a:r>
                    </a:p>
                  </a:txBody>
                  <a:tcPr marL="7620" marR="7620" marT="7620" marB="0" anchor="ctr"/>
                </a:tc>
                <a:extLst>
                  <a:ext uri="{0D108BD9-81ED-4DB2-BD59-A6C34878D82A}">
                    <a16:rowId xmlns:a16="http://schemas.microsoft.com/office/drawing/2014/main" val="2267074719"/>
                  </a:ext>
                </a:extLst>
              </a:tr>
              <a:tr h="183561">
                <a:tc>
                  <a:txBody>
                    <a:bodyPr/>
                    <a:lstStyle/>
                    <a:p>
                      <a:pPr marL="85725" indent="0" algn="l" rtl="0" fontAlgn="b"/>
                      <a:r>
                        <a:rPr lang="en-GB" sz="1250" b="1" u="none" strike="noStrike" dirty="0">
                          <a:solidFill>
                            <a:srgbClr val="000000"/>
                          </a:solidFill>
                          <a:effectLst/>
                        </a:rPr>
                        <a:t>Cleaning/housekeeping</a:t>
                      </a:r>
                      <a:endParaRPr lang="en-GB" sz="1250" b="1" i="0" u="none" strike="noStrike" dirty="0">
                        <a:solidFill>
                          <a:srgbClr val="000000"/>
                        </a:solidFill>
                        <a:effectLst/>
                        <a:latin typeface="+mn-lt"/>
                      </a:endParaRPr>
                    </a:p>
                  </a:txBody>
                  <a:tcPr marL="7620" marR="7620" marT="7620" marB="0" anchor="ctr"/>
                </a:tc>
                <a:tc>
                  <a:txBody>
                    <a:bodyPr/>
                    <a:lstStyle/>
                    <a:p>
                      <a:pPr algn="ctr" fontAlgn="b"/>
                      <a:r>
                        <a:rPr lang="en-GB" sz="1250" b="1" i="0" u="none" strike="noStrike" dirty="0">
                          <a:effectLst/>
                          <a:latin typeface="+mn-lt"/>
                        </a:rPr>
                        <a:t>43%</a:t>
                      </a:r>
                    </a:p>
                  </a:txBody>
                  <a:tcPr marL="7620" marR="7620" marT="7620" marB="0" anchor="ctr">
                    <a:solidFill>
                      <a:schemeClr val="accent3"/>
                    </a:solidFill>
                  </a:tcPr>
                </a:tc>
                <a:tc>
                  <a:txBody>
                    <a:bodyPr/>
                    <a:lstStyle/>
                    <a:p>
                      <a:pPr algn="ctr" fontAlgn="b"/>
                      <a:r>
                        <a:rPr lang="en-GB" sz="1250" b="0" i="0" u="none" strike="noStrike" dirty="0">
                          <a:effectLst/>
                          <a:latin typeface="+mn-lt"/>
                        </a:rPr>
                        <a:t>63%</a:t>
                      </a:r>
                    </a:p>
                  </a:txBody>
                  <a:tcPr marL="7620" marR="7620" marT="7620" marB="0" anchor="ctr">
                    <a:solidFill>
                      <a:schemeClr val="accent3"/>
                    </a:solidFill>
                  </a:tcPr>
                </a:tc>
                <a:tc>
                  <a:txBody>
                    <a:bodyPr/>
                    <a:lstStyle/>
                    <a:p>
                      <a:pPr algn="ctr" fontAlgn="b"/>
                      <a:r>
                        <a:rPr lang="en-GB" sz="1250" b="0" i="0" u="none" strike="noStrike" dirty="0">
                          <a:effectLst/>
                          <a:latin typeface="+mn-lt"/>
                        </a:rPr>
                        <a:t>46%</a:t>
                      </a:r>
                    </a:p>
                  </a:txBody>
                  <a:tcPr marL="7620" marR="7620" marT="7620" marB="0" anchor="ctr">
                    <a:solidFill>
                      <a:schemeClr val="accent3"/>
                    </a:solidFill>
                  </a:tcPr>
                </a:tc>
                <a:tc>
                  <a:txBody>
                    <a:bodyPr/>
                    <a:lstStyle/>
                    <a:p>
                      <a:pPr algn="ctr" fontAlgn="b"/>
                      <a:r>
                        <a:rPr lang="en-GB" sz="1250" b="0" i="0" u="none" strike="noStrike" dirty="0">
                          <a:effectLst/>
                          <a:latin typeface="+mn-lt"/>
                        </a:rPr>
                        <a:t>27%</a:t>
                      </a:r>
                    </a:p>
                  </a:txBody>
                  <a:tcPr marL="7620" marR="7620" marT="7620" marB="0" anchor="ctr">
                    <a:solidFill>
                      <a:schemeClr val="accent3"/>
                    </a:solidFill>
                  </a:tcPr>
                </a:tc>
                <a:tc>
                  <a:txBody>
                    <a:bodyPr/>
                    <a:lstStyle/>
                    <a:p>
                      <a:pPr algn="ctr" fontAlgn="b"/>
                      <a:r>
                        <a:rPr lang="en-GB" sz="1250" b="0" i="0" u="none" strike="noStrike" dirty="0">
                          <a:effectLst/>
                          <a:latin typeface="+mn-lt"/>
                        </a:rPr>
                        <a:t>60%</a:t>
                      </a:r>
                    </a:p>
                  </a:txBody>
                  <a:tcPr marL="7620" marR="7620" marT="7620" marB="0" anchor="ctr">
                    <a:solidFill>
                      <a:schemeClr val="accent3"/>
                    </a:solidFill>
                  </a:tcPr>
                </a:tc>
                <a:extLst>
                  <a:ext uri="{0D108BD9-81ED-4DB2-BD59-A6C34878D82A}">
                    <a16:rowId xmlns:a16="http://schemas.microsoft.com/office/drawing/2014/main" val="3309024179"/>
                  </a:ext>
                </a:extLst>
              </a:tr>
              <a:tr h="183561">
                <a:tc>
                  <a:txBody>
                    <a:bodyPr/>
                    <a:lstStyle/>
                    <a:p>
                      <a:pPr marL="85725" indent="0" algn="l" rtl="0" fontAlgn="b"/>
                      <a:r>
                        <a:rPr lang="en-GB" sz="1250" b="1" u="none" strike="noStrike" dirty="0">
                          <a:solidFill>
                            <a:srgbClr val="000000"/>
                          </a:solidFill>
                          <a:effectLst/>
                        </a:rPr>
                        <a:t>Front of house/reception</a:t>
                      </a:r>
                      <a:endParaRPr lang="en-GB" sz="1250" b="1" i="0" u="none" strike="noStrike" dirty="0">
                        <a:solidFill>
                          <a:srgbClr val="000000"/>
                        </a:solidFill>
                        <a:effectLst/>
                        <a:latin typeface="+mn-lt"/>
                      </a:endParaRPr>
                    </a:p>
                  </a:txBody>
                  <a:tcPr marL="7620" marR="7620" marT="7620" marB="0" anchor="ctr"/>
                </a:tc>
                <a:tc>
                  <a:txBody>
                    <a:bodyPr/>
                    <a:lstStyle/>
                    <a:p>
                      <a:pPr algn="ctr" fontAlgn="b"/>
                      <a:r>
                        <a:rPr lang="en-GB" sz="1250" b="1" i="0" u="none" strike="noStrike" dirty="0">
                          <a:effectLst/>
                          <a:latin typeface="+mn-lt"/>
                        </a:rPr>
                        <a:t>35%</a:t>
                      </a:r>
                    </a:p>
                  </a:txBody>
                  <a:tcPr marL="7620" marR="7620" marT="7620" marB="0" anchor="ctr">
                    <a:solidFill>
                      <a:schemeClr val="accent3"/>
                    </a:solidFill>
                  </a:tcPr>
                </a:tc>
                <a:tc>
                  <a:txBody>
                    <a:bodyPr/>
                    <a:lstStyle/>
                    <a:p>
                      <a:pPr algn="ctr" fontAlgn="b"/>
                      <a:r>
                        <a:rPr lang="en-GB" sz="1250" b="0" i="0" u="none" strike="noStrike" dirty="0">
                          <a:effectLst/>
                          <a:latin typeface="+mn-lt"/>
                        </a:rPr>
                        <a:t>-</a:t>
                      </a:r>
                    </a:p>
                  </a:txBody>
                  <a:tcPr marL="7620" marR="7620" marT="7620" marB="0" anchor="ctr"/>
                </a:tc>
                <a:tc>
                  <a:txBody>
                    <a:bodyPr/>
                    <a:lstStyle/>
                    <a:p>
                      <a:pPr algn="ctr" fontAlgn="b"/>
                      <a:r>
                        <a:rPr lang="en-GB" sz="1250" b="0" i="0" u="none" strike="noStrike" dirty="0">
                          <a:effectLst/>
                          <a:latin typeface="+mn-lt"/>
                        </a:rPr>
                        <a:t>41%</a:t>
                      </a:r>
                    </a:p>
                  </a:txBody>
                  <a:tcPr marL="7620" marR="7620" marT="7620" marB="0" anchor="ctr">
                    <a:solidFill>
                      <a:schemeClr val="accent3"/>
                    </a:solidFill>
                  </a:tcPr>
                </a:tc>
                <a:tc>
                  <a:txBody>
                    <a:bodyPr/>
                    <a:lstStyle/>
                    <a:p>
                      <a:pPr algn="ctr" fontAlgn="b"/>
                      <a:r>
                        <a:rPr lang="en-GB" sz="1250" b="0" i="0" u="none" strike="noStrike" dirty="0">
                          <a:effectLst/>
                          <a:latin typeface="+mn-lt"/>
                        </a:rPr>
                        <a:t>41%</a:t>
                      </a:r>
                    </a:p>
                  </a:txBody>
                  <a:tcPr marL="7620" marR="7620" marT="7620" marB="0" anchor="ctr">
                    <a:solidFill>
                      <a:schemeClr val="accent3"/>
                    </a:solidFill>
                  </a:tcPr>
                </a:tc>
                <a:tc>
                  <a:txBody>
                    <a:bodyPr/>
                    <a:lstStyle/>
                    <a:p>
                      <a:pPr algn="ctr" fontAlgn="b"/>
                      <a:r>
                        <a:rPr lang="en-GB" sz="1250" b="0" i="0" u="none" strike="noStrike" dirty="0">
                          <a:effectLst/>
                          <a:latin typeface="+mn-lt"/>
                        </a:rPr>
                        <a:t>40%</a:t>
                      </a:r>
                    </a:p>
                  </a:txBody>
                  <a:tcPr marL="7620" marR="7620" marT="7620" marB="0" anchor="ctr">
                    <a:solidFill>
                      <a:schemeClr val="accent3"/>
                    </a:solidFill>
                  </a:tcPr>
                </a:tc>
                <a:extLst>
                  <a:ext uri="{0D108BD9-81ED-4DB2-BD59-A6C34878D82A}">
                    <a16:rowId xmlns:a16="http://schemas.microsoft.com/office/drawing/2014/main" val="4055468732"/>
                  </a:ext>
                </a:extLst>
              </a:tr>
              <a:tr h="183561">
                <a:tc>
                  <a:txBody>
                    <a:bodyPr/>
                    <a:lstStyle/>
                    <a:p>
                      <a:pPr marL="85725" indent="0" algn="l" rtl="0" fontAlgn="b"/>
                      <a:r>
                        <a:rPr lang="en-GB" sz="1250" b="1" u="none" strike="noStrike" dirty="0">
                          <a:solidFill>
                            <a:srgbClr val="000000"/>
                          </a:solidFill>
                          <a:effectLst/>
                        </a:rPr>
                        <a:t>IT</a:t>
                      </a:r>
                      <a:endParaRPr lang="en-GB" sz="1250" b="1" i="0" u="none" strike="noStrike" dirty="0">
                        <a:solidFill>
                          <a:srgbClr val="000000"/>
                        </a:solidFill>
                        <a:effectLst/>
                        <a:latin typeface="+mn-lt"/>
                      </a:endParaRPr>
                    </a:p>
                  </a:txBody>
                  <a:tcPr marL="7620" marR="7620" marT="7620" marB="0" anchor="ctr"/>
                </a:tc>
                <a:tc>
                  <a:txBody>
                    <a:bodyPr/>
                    <a:lstStyle/>
                    <a:p>
                      <a:pPr algn="ctr" fontAlgn="b"/>
                      <a:r>
                        <a:rPr lang="en-GB" sz="1250" b="1" i="0" u="none" strike="noStrike" dirty="0">
                          <a:effectLst/>
                          <a:latin typeface="+mn-lt"/>
                        </a:rPr>
                        <a:t>-</a:t>
                      </a:r>
                    </a:p>
                  </a:txBody>
                  <a:tcPr marL="7620" marR="7620" marT="7620" marB="0" anchor="ctr"/>
                </a:tc>
                <a:tc>
                  <a:txBody>
                    <a:bodyPr/>
                    <a:lstStyle/>
                    <a:p>
                      <a:pPr algn="ctr" fontAlgn="b"/>
                      <a:r>
                        <a:rPr lang="en-GB" sz="1250" b="0" i="0" u="none" strike="noStrike" dirty="0">
                          <a:effectLst/>
                          <a:latin typeface="+mn-lt"/>
                        </a:rPr>
                        <a:t>-</a:t>
                      </a:r>
                    </a:p>
                  </a:txBody>
                  <a:tcPr marL="7620" marR="7620" marT="7620" marB="0" anchor="ctr"/>
                </a:tc>
                <a:tc>
                  <a:txBody>
                    <a:bodyPr/>
                    <a:lstStyle/>
                    <a:p>
                      <a:pPr algn="ctr" fontAlgn="b"/>
                      <a:r>
                        <a:rPr lang="en-GB" sz="1250" b="0" i="0" u="none" strike="noStrike" dirty="0">
                          <a:effectLst/>
                          <a:latin typeface="+mn-lt"/>
                        </a:rPr>
                        <a:t>-</a:t>
                      </a:r>
                    </a:p>
                  </a:txBody>
                  <a:tcPr marL="7620" marR="7620" marT="7620" marB="0" anchor="ctr"/>
                </a:tc>
                <a:tc>
                  <a:txBody>
                    <a:bodyPr/>
                    <a:lstStyle/>
                    <a:p>
                      <a:pPr algn="ctr" fontAlgn="b"/>
                      <a:r>
                        <a:rPr lang="en-GB" sz="1250" b="0" i="0" u="none" strike="noStrike" dirty="0">
                          <a:effectLst/>
                          <a:latin typeface="+mn-lt"/>
                        </a:rPr>
                        <a:t>-</a:t>
                      </a:r>
                    </a:p>
                  </a:txBody>
                  <a:tcPr marL="7620" marR="7620" marT="7620" marB="0" anchor="ctr"/>
                </a:tc>
                <a:tc>
                  <a:txBody>
                    <a:bodyPr/>
                    <a:lstStyle/>
                    <a:p>
                      <a:pPr algn="ctr" fontAlgn="b"/>
                      <a:r>
                        <a:rPr lang="en-GB" sz="1250" b="0" i="0" u="none" strike="noStrike" dirty="0">
                          <a:effectLst/>
                          <a:latin typeface="+mn-lt"/>
                        </a:rPr>
                        <a:t>-</a:t>
                      </a:r>
                    </a:p>
                  </a:txBody>
                  <a:tcPr marL="7620" marR="7620" marT="7620" marB="0" anchor="ctr"/>
                </a:tc>
                <a:extLst>
                  <a:ext uri="{0D108BD9-81ED-4DB2-BD59-A6C34878D82A}">
                    <a16:rowId xmlns:a16="http://schemas.microsoft.com/office/drawing/2014/main" val="3791224773"/>
                  </a:ext>
                </a:extLst>
              </a:tr>
              <a:tr h="183561">
                <a:tc>
                  <a:txBody>
                    <a:bodyPr/>
                    <a:lstStyle/>
                    <a:p>
                      <a:pPr marL="85725" indent="0" algn="l" rtl="0" fontAlgn="b"/>
                      <a:r>
                        <a:rPr lang="en-GB" sz="1250" b="1" u="none" strike="noStrike" dirty="0">
                          <a:solidFill>
                            <a:srgbClr val="000000"/>
                          </a:solidFill>
                          <a:effectLst/>
                        </a:rPr>
                        <a:t>Finance</a:t>
                      </a:r>
                      <a:endParaRPr lang="en-GB" sz="1250" b="1" i="0" u="none" strike="noStrike" dirty="0">
                        <a:solidFill>
                          <a:srgbClr val="000000"/>
                        </a:solidFill>
                        <a:effectLst/>
                        <a:latin typeface="+mn-lt"/>
                      </a:endParaRPr>
                    </a:p>
                  </a:txBody>
                  <a:tcPr marL="7620" marR="7620" marT="7620" marB="0" anchor="ctr"/>
                </a:tc>
                <a:tc>
                  <a:txBody>
                    <a:bodyPr/>
                    <a:lstStyle/>
                    <a:p>
                      <a:pPr algn="ctr" fontAlgn="b"/>
                      <a:r>
                        <a:rPr lang="en-GB" sz="1250" b="1" i="0" u="none" strike="noStrike" dirty="0">
                          <a:effectLst/>
                          <a:latin typeface="+mn-lt"/>
                        </a:rPr>
                        <a:t>3%</a:t>
                      </a:r>
                    </a:p>
                  </a:txBody>
                  <a:tcPr marL="7620" marR="7620" marT="7620" marB="0" anchor="ctr"/>
                </a:tc>
                <a:tc>
                  <a:txBody>
                    <a:bodyPr/>
                    <a:lstStyle/>
                    <a:p>
                      <a:pPr algn="ctr" fontAlgn="b"/>
                      <a:r>
                        <a:rPr lang="en-GB" sz="1250" b="0" i="0" u="none" strike="noStrike" dirty="0">
                          <a:effectLst/>
                          <a:latin typeface="+mn-lt"/>
                        </a:rPr>
                        <a:t>-</a:t>
                      </a:r>
                    </a:p>
                  </a:txBody>
                  <a:tcPr marL="7620" marR="7620" marT="7620" marB="0" anchor="ctr"/>
                </a:tc>
                <a:tc>
                  <a:txBody>
                    <a:bodyPr/>
                    <a:lstStyle/>
                    <a:p>
                      <a:pPr algn="ctr" fontAlgn="b"/>
                      <a:r>
                        <a:rPr lang="en-GB" sz="1250" b="0" i="0" u="none" strike="noStrike" dirty="0">
                          <a:effectLst/>
                          <a:latin typeface="+mn-lt"/>
                        </a:rPr>
                        <a:t>2%</a:t>
                      </a:r>
                    </a:p>
                  </a:txBody>
                  <a:tcPr marL="7620" marR="7620" marT="7620" marB="0" anchor="ctr"/>
                </a:tc>
                <a:tc>
                  <a:txBody>
                    <a:bodyPr/>
                    <a:lstStyle/>
                    <a:p>
                      <a:pPr algn="ctr" fontAlgn="b"/>
                      <a:r>
                        <a:rPr lang="en-GB" sz="1250" b="0" i="0" u="none" strike="noStrike" dirty="0">
                          <a:effectLst/>
                          <a:latin typeface="+mn-lt"/>
                        </a:rPr>
                        <a:t>-</a:t>
                      </a:r>
                    </a:p>
                  </a:txBody>
                  <a:tcPr marL="7620" marR="7620" marT="7620" marB="0" anchor="ctr"/>
                </a:tc>
                <a:tc>
                  <a:txBody>
                    <a:bodyPr/>
                    <a:lstStyle/>
                    <a:p>
                      <a:pPr algn="ctr" fontAlgn="b"/>
                      <a:r>
                        <a:rPr lang="en-GB" sz="1250" b="0" i="0" u="none" strike="noStrike" dirty="0">
                          <a:effectLst/>
                          <a:latin typeface="+mn-lt"/>
                        </a:rPr>
                        <a:t>-</a:t>
                      </a:r>
                    </a:p>
                  </a:txBody>
                  <a:tcPr marL="7620" marR="7620" marT="7620" marB="0" anchor="ctr"/>
                </a:tc>
                <a:extLst>
                  <a:ext uri="{0D108BD9-81ED-4DB2-BD59-A6C34878D82A}">
                    <a16:rowId xmlns:a16="http://schemas.microsoft.com/office/drawing/2014/main" val="1694646832"/>
                  </a:ext>
                </a:extLst>
              </a:tr>
              <a:tr h="183561">
                <a:tc>
                  <a:txBody>
                    <a:bodyPr/>
                    <a:lstStyle/>
                    <a:p>
                      <a:pPr marL="85725" indent="0" algn="l" rtl="0" fontAlgn="b"/>
                      <a:r>
                        <a:rPr lang="en-GB" sz="1250" b="1" u="none" strike="noStrike" dirty="0">
                          <a:solidFill>
                            <a:srgbClr val="000000"/>
                          </a:solidFill>
                          <a:effectLst/>
                        </a:rPr>
                        <a:t>Marketing</a:t>
                      </a:r>
                      <a:endParaRPr lang="en-GB" sz="1250" b="1" i="0" u="none" strike="noStrike" dirty="0">
                        <a:solidFill>
                          <a:srgbClr val="000000"/>
                        </a:solidFill>
                        <a:effectLst/>
                        <a:latin typeface="+mn-lt"/>
                      </a:endParaRPr>
                    </a:p>
                  </a:txBody>
                  <a:tcPr marL="7620" marR="7620" marT="7620" marB="0" anchor="ctr"/>
                </a:tc>
                <a:tc>
                  <a:txBody>
                    <a:bodyPr/>
                    <a:lstStyle/>
                    <a:p>
                      <a:pPr algn="ctr" fontAlgn="b"/>
                      <a:r>
                        <a:rPr lang="en-GB" sz="1250" b="1" i="0" u="none" strike="noStrike" dirty="0">
                          <a:effectLst/>
                          <a:latin typeface="+mn-lt"/>
                        </a:rPr>
                        <a:t>6%</a:t>
                      </a:r>
                    </a:p>
                  </a:txBody>
                  <a:tcPr marL="7620" marR="7620" marT="7620" marB="0" anchor="ctr"/>
                </a:tc>
                <a:tc>
                  <a:txBody>
                    <a:bodyPr/>
                    <a:lstStyle/>
                    <a:p>
                      <a:pPr algn="ctr" fontAlgn="b"/>
                      <a:r>
                        <a:rPr lang="en-GB" sz="1250" b="0" i="0" u="none" strike="noStrike" dirty="0">
                          <a:effectLst/>
                          <a:latin typeface="+mn-lt"/>
                        </a:rPr>
                        <a:t>25%</a:t>
                      </a:r>
                    </a:p>
                  </a:txBody>
                  <a:tcPr marL="7620" marR="7620" marT="7620" marB="0" anchor="ctr">
                    <a:solidFill>
                      <a:schemeClr val="accent3"/>
                    </a:solidFill>
                  </a:tcPr>
                </a:tc>
                <a:tc>
                  <a:txBody>
                    <a:bodyPr/>
                    <a:lstStyle/>
                    <a:p>
                      <a:pPr algn="ctr" fontAlgn="b"/>
                      <a:r>
                        <a:rPr lang="en-GB" sz="1250" b="0" i="0" u="none" strike="noStrike" dirty="0">
                          <a:effectLst/>
                          <a:latin typeface="+mn-lt"/>
                        </a:rPr>
                        <a:t>5%</a:t>
                      </a:r>
                    </a:p>
                  </a:txBody>
                  <a:tcPr marL="7620" marR="7620" marT="7620" marB="0" anchor="ctr"/>
                </a:tc>
                <a:tc>
                  <a:txBody>
                    <a:bodyPr/>
                    <a:lstStyle/>
                    <a:p>
                      <a:pPr algn="ctr" fontAlgn="b"/>
                      <a:r>
                        <a:rPr lang="en-GB" sz="1250" b="0" i="0" u="none" strike="noStrike" dirty="0">
                          <a:effectLst/>
                          <a:latin typeface="+mn-lt"/>
                        </a:rPr>
                        <a:t>5%</a:t>
                      </a:r>
                    </a:p>
                  </a:txBody>
                  <a:tcPr marL="7620" marR="7620" marT="7620" marB="0" anchor="ctr"/>
                </a:tc>
                <a:tc>
                  <a:txBody>
                    <a:bodyPr/>
                    <a:lstStyle/>
                    <a:p>
                      <a:pPr algn="ctr" fontAlgn="b"/>
                      <a:r>
                        <a:rPr lang="en-GB" sz="1250" b="0" i="0" u="none" strike="noStrike" dirty="0">
                          <a:effectLst/>
                          <a:latin typeface="+mn-lt"/>
                        </a:rPr>
                        <a:t>-</a:t>
                      </a:r>
                    </a:p>
                  </a:txBody>
                  <a:tcPr marL="7620" marR="7620" marT="7620" marB="0" anchor="ctr"/>
                </a:tc>
                <a:extLst>
                  <a:ext uri="{0D108BD9-81ED-4DB2-BD59-A6C34878D82A}">
                    <a16:rowId xmlns:a16="http://schemas.microsoft.com/office/drawing/2014/main" val="1534440840"/>
                  </a:ext>
                </a:extLst>
              </a:tr>
              <a:tr h="183561">
                <a:tc>
                  <a:txBody>
                    <a:bodyPr/>
                    <a:lstStyle/>
                    <a:p>
                      <a:pPr marL="85725" indent="0" algn="l" rtl="0" fontAlgn="b"/>
                      <a:r>
                        <a:rPr lang="en-GB" sz="1250" b="1" u="none" strike="noStrike" dirty="0">
                          <a:solidFill>
                            <a:srgbClr val="000000"/>
                          </a:solidFill>
                          <a:effectLst/>
                        </a:rPr>
                        <a:t>Beauty/gym leisure</a:t>
                      </a:r>
                      <a:endParaRPr lang="en-GB" sz="1250" b="1" i="0" u="none" strike="noStrike" dirty="0">
                        <a:solidFill>
                          <a:srgbClr val="000000"/>
                        </a:solidFill>
                        <a:effectLst/>
                        <a:latin typeface="+mn-lt"/>
                      </a:endParaRPr>
                    </a:p>
                  </a:txBody>
                  <a:tcPr marL="7620" marR="7620" marT="7620" marB="0" anchor="ctr"/>
                </a:tc>
                <a:tc>
                  <a:txBody>
                    <a:bodyPr/>
                    <a:lstStyle/>
                    <a:p>
                      <a:pPr algn="ctr" fontAlgn="b"/>
                      <a:r>
                        <a:rPr lang="en-GB" sz="1250" b="1" i="0" u="none" strike="noStrike" dirty="0">
                          <a:effectLst/>
                          <a:latin typeface="+mn-lt"/>
                        </a:rPr>
                        <a:t>3%</a:t>
                      </a:r>
                    </a:p>
                  </a:txBody>
                  <a:tcPr marL="7620" marR="7620" marT="7620" marB="0" anchor="ctr"/>
                </a:tc>
                <a:tc>
                  <a:txBody>
                    <a:bodyPr/>
                    <a:lstStyle/>
                    <a:p>
                      <a:pPr algn="ctr" fontAlgn="b"/>
                      <a:r>
                        <a:rPr lang="en-GB" sz="1250" b="0" i="0" u="none" strike="noStrike" dirty="0">
                          <a:effectLst/>
                          <a:latin typeface="+mn-lt"/>
                        </a:rPr>
                        <a:t>-</a:t>
                      </a:r>
                    </a:p>
                  </a:txBody>
                  <a:tcPr marL="7620" marR="7620" marT="7620" marB="0" anchor="ctr"/>
                </a:tc>
                <a:tc>
                  <a:txBody>
                    <a:bodyPr/>
                    <a:lstStyle/>
                    <a:p>
                      <a:pPr algn="ctr" fontAlgn="b"/>
                      <a:r>
                        <a:rPr lang="en-GB" sz="1250" b="0" i="0" u="none" strike="noStrike" dirty="0">
                          <a:effectLst/>
                          <a:latin typeface="+mn-lt"/>
                        </a:rPr>
                        <a:t>2%</a:t>
                      </a:r>
                    </a:p>
                  </a:txBody>
                  <a:tcPr marL="7620" marR="7620" marT="7620" marB="0" anchor="ctr"/>
                </a:tc>
                <a:tc>
                  <a:txBody>
                    <a:bodyPr/>
                    <a:lstStyle/>
                    <a:p>
                      <a:pPr algn="ctr" fontAlgn="b"/>
                      <a:r>
                        <a:rPr lang="en-GB" sz="1250" b="0" i="0" u="none" strike="noStrike" dirty="0">
                          <a:effectLst/>
                          <a:latin typeface="+mn-lt"/>
                        </a:rPr>
                        <a:t>5%</a:t>
                      </a:r>
                    </a:p>
                  </a:txBody>
                  <a:tcPr marL="7620" marR="7620" marT="7620" marB="0" anchor="ctr"/>
                </a:tc>
                <a:tc>
                  <a:txBody>
                    <a:bodyPr/>
                    <a:lstStyle/>
                    <a:p>
                      <a:pPr algn="ctr" fontAlgn="b"/>
                      <a:r>
                        <a:rPr lang="en-GB" sz="1250" b="0" i="0" u="none" strike="noStrike" dirty="0">
                          <a:effectLst/>
                          <a:latin typeface="+mn-lt"/>
                        </a:rPr>
                        <a:t>-</a:t>
                      </a:r>
                    </a:p>
                  </a:txBody>
                  <a:tcPr marL="7620" marR="7620" marT="7620" marB="0" anchor="ctr"/>
                </a:tc>
                <a:extLst>
                  <a:ext uri="{0D108BD9-81ED-4DB2-BD59-A6C34878D82A}">
                    <a16:rowId xmlns:a16="http://schemas.microsoft.com/office/drawing/2014/main" val="171585549"/>
                  </a:ext>
                </a:extLst>
              </a:tr>
              <a:tr h="183561">
                <a:tc>
                  <a:txBody>
                    <a:bodyPr/>
                    <a:lstStyle/>
                    <a:p>
                      <a:pPr marL="85725" indent="0" algn="l" rtl="0" fontAlgn="b"/>
                      <a:r>
                        <a:rPr lang="en-GB" sz="1250" b="1" u="none" strike="noStrike" dirty="0">
                          <a:solidFill>
                            <a:srgbClr val="000000"/>
                          </a:solidFill>
                          <a:effectLst/>
                        </a:rPr>
                        <a:t>Grounds/maintenance</a:t>
                      </a:r>
                      <a:endParaRPr lang="en-GB" sz="1250" b="1" i="0" u="none" strike="noStrike" dirty="0">
                        <a:solidFill>
                          <a:srgbClr val="000000"/>
                        </a:solidFill>
                        <a:effectLst/>
                        <a:latin typeface="+mn-lt"/>
                      </a:endParaRPr>
                    </a:p>
                  </a:txBody>
                  <a:tcPr marL="7620" marR="7620" marT="7620" marB="0" anchor="ctr"/>
                </a:tc>
                <a:tc>
                  <a:txBody>
                    <a:bodyPr/>
                    <a:lstStyle/>
                    <a:p>
                      <a:pPr algn="ctr" fontAlgn="b"/>
                      <a:r>
                        <a:rPr lang="en-GB" sz="1250" b="1" i="0" u="none" strike="noStrike" dirty="0">
                          <a:effectLst/>
                          <a:latin typeface="+mn-lt"/>
                        </a:rPr>
                        <a:t>16%</a:t>
                      </a:r>
                    </a:p>
                  </a:txBody>
                  <a:tcPr marL="7620" marR="7620" marT="7620" marB="0" anchor="ctr"/>
                </a:tc>
                <a:tc>
                  <a:txBody>
                    <a:bodyPr/>
                    <a:lstStyle/>
                    <a:p>
                      <a:pPr algn="ctr" fontAlgn="b"/>
                      <a:r>
                        <a:rPr lang="en-GB" sz="1250" b="0" i="0" u="none" strike="noStrike" dirty="0">
                          <a:effectLst/>
                          <a:latin typeface="+mn-lt"/>
                        </a:rPr>
                        <a:t>-</a:t>
                      </a:r>
                    </a:p>
                  </a:txBody>
                  <a:tcPr marL="7620" marR="7620" marT="7620" marB="0" anchor="ctr"/>
                </a:tc>
                <a:tc>
                  <a:txBody>
                    <a:bodyPr/>
                    <a:lstStyle/>
                    <a:p>
                      <a:pPr algn="ctr" fontAlgn="b"/>
                      <a:r>
                        <a:rPr lang="en-GB" sz="1250" b="0" i="0" u="none" strike="noStrike" dirty="0">
                          <a:effectLst/>
                          <a:latin typeface="+mn-lt"/>
                        </a:rPr>
                        <a:t>12%</a:t>
                      </a:r>
                    </a:p>
                  </a:txBody>
                  <a:tcPr marL="7620" marR="7620" marT="7620" marB="0" anchor="ctr"/>
                </a:tc>
                <a:tc>
                  <a:txBody>
                    <a:bodyPr/>
                    <a:lstStyle/>
                    <a:p>
                      <a:pPr algn="ctr" fontAlgn="b"/>
                      <a:r>
                        <a:rPr lang="en-GB" sz="1250" b="0" i="0" u="none" strike="noStrike" dirty="0">
                          <a:effectLst/>
                          <a:latin typeface="+mn-lt"/>
                        </a:rPr>
                        <a:t>27%</a:t>
                      </a:r>
                    </a:p>
                  </a:txBody>
                  <a:tcPr marL="7620" marR="7620" marT="7620" marB="0" anchor="ctr">
                    <a:solidFill>
                      <a:schemeClr val="accent3"/>
                    </a:solidFill>
                  </a:tcPr>
                </a:tc>
                <a:tc>
                  <a:txBody>
                    <a:bodyPr/>
                    <a:lstStyle/>
                    <a:p>
                      <a:pPr algn="ctr" fontAlgn="b"/>
                      <a:r>
                        <a:rPr lang="en-GB" sz="1250" b="0" i="0" u="none" strike="noStrike" dirty="0">
                          <a:effectLst/>
                          <a:latin typeface="+mn-lt"/>
                        </a:rPr>
                        <a:t>20%</a:t>
                      </a:r>
                    </a:p>
                  </a:txBody>
                  <a:tcPr marL="7620" marR="7620" marT="7620" marB="0" anchor="ctr"/>
                </a:tc>
                <a:extLst>
                  <a:ext uri="{0D108BD9-81ED-4DB2-BD59-A6C34878D82A}">
                    <a16:rowId xmlns:a16="http://schemas.microsoft.com/office/drawing/2014/main" val="2636905893"/>
                  </a:ext>
                </a:extLst>
              </a:tr>
              <a:tr h="183561">
                <a:tc>
                  <a:txBody>
                    <a:bodyPr/>
                    <a:lstStyle/>
                    <a:p>
                      <a:pPr marL="85725" indent="0" algn="l" rtl="0" fontAlgn="b"/>
                      <a:r>
                        <a:rPr lang="en-GB" sz="1250" b="1" u="none" strike="noStrike" dirty="0">
                          <a:solidFill>
                            <a:srgbClr val="000000"/>
                          </a:solidFill>
                          <a:effectLst/>
                        </a:rPr>
                        <a:t>Customer services</a:t>
                      </a:r>
                      <a:endParaRPr lang="en-GB" sz="1250" b="1" i="0" u="none" strike="noStrike" dirty="0">
                        <a:solidFill>
                          <a:srgbClr val="000000"/>
                        </a:solidFill>
                        <a:effectLst/>
                        <a:latin typeface="+mn-lt"/>
                      </a:endParaRPr>
                    </a:p>
                  </a:txBody>
                  <a:tcPr marL="7620" marR="7620" marT="7620" marB="0" anchor="ctr"/>
                </a:tc>
                <a:tc>
                  <a:txBody>
                    <a:bodyPr/>
                    <a:lstStyle/>
                    <a:p>
                      <a:pPr algn="ctr" fontAlgn="b"/>
                      <a:r>
                        <a:rPr lang="en-GB" sz="1250" b="1" i="0" u="none" strike="noStrike" dirty="0">
                          <a:effectLst/>
                          <a:latin typeface="+mn-lt"/>
                        </a:rPr>
                        <a:t>8%</a:t>
                      </a:r>
                    </a:p>
                  </a:txBody>
                  <a:tcPr marL="7620" marR="7620" marT="7620" marB="0" anchor="ctr"/>
                </a:tc>
                <a:tc>
                  <a:txBody>
                    <a:bodyPr/>
                    <a:lstStyle/>
                    <a:p>
                      <a:pPr algn="ctr" fontAlgn="b"/>
                      <a:r>
                        <a:rPr lang="en-GB" sz="1250" b="0" i="0" u="none" strike="noStrike" dirty="0">
                          <a:effectLst/>
                          <a:latin typeface="+mn-lt"/>
                        </a:rPr>
                        <a:t>13%</a:t>
                      </a:r>
                    </a:p>
                  </a:txBody>
                  <a:tcPr marL="7620" marR="7620" marT="7620" marB="0" anchor="ctr"/>
                </a:tc>
                <a:tc>
                  <a:txBody>
                    <a:bodyPr/>
                    <a:lstStyle/>
                    <a:p>
                      <a:pPr algn="ctr" fontAlgn="b"/>
                      <a:r>
                        <a:rPr lang="en-GB" sz="1250" b="0" i="0" u="none" strike="noStrike" dirty="0">
                          <a:effectLst/>
                          <a:latin typeface="+mn-lt"/>
                        </a:rPr>
                        <a:t>10%</a:t>
                      </a:r>
                    </a:p>
                  </a:txBody>
                  <a:tcPr marL="7620" marR="7620" marT="7620" marB="0" anchor="ctr"/>
                </a:tc>
                <a:tc>
                  <a:txBody>
                    <a:bodyPr/>
                    <a:lstStyle/>
                    <a:p>
                      <a:pPr algn="ctr" fontAlgn="b"/>
                      <a:r>
                        <a:rPr lang="en-GB" sz="1250" b="0" i="0" u="none" strike="noStrike" dirty="0">
                          <a:effectLst/>
                          <a:latin typeface="+mn-lt"/>
                        </a:rPr>
                        <a:t>5%</a:t>
                      </a:r>
                    </a:p>
                  </a:txBody>
                  <a:tcPr marL="7620" marR="7620" marT="7620" marB="0" anchor="ctr"/>
                </a:tc>
                <a:tc>
                  <a:txBody>
                    <a:bodyPr/>
                    <a:lstStyle/>
                    <a:p>
                      <a:pPr algn="ctr" fontAlgn="b"/>
                      <a:r>
                        <a:rPr lang="en-GB" sz="1250" b="0" i="0" u="none" strike="noStrike" dirty="0">
                          <a:effectLst/>
                          <a:latin typeface="+mn-lt"/>
                        </a:rPr>
                        <a:t>-</a:t>
                      </a:r>
                    </a:p>
                  </a:txBody>
                  <a:tcPr marL="7620" marR="7620" marT="7620" marB="0" anchor="ctr"/>
                </a:tc>
                <a:extLst>
                  <a:ext uri="{0D108BD9-81ED-4DB2-BD59-A6C34878D82A}">
                    <a16:rowId xmlns:a16="http://schemas.microsoft.com/office/drawing/2014/main" val="2657637052"/>
                  </a:ext>
                </a:extLst>
              </a:tr>
              <a:tr h="183561">
                <a:tc>
                  <a:txBody>
                    <a:bodyPr/>
                    <a:lstStyle/>
                    <a:p>
                      <a:pPr marL="85725" indent="0" algn="l" rtl="0" fontAlgn="b"/>
                      <a:r>
                        <a:rPr lang="en-GB" sz="1250" b="1" u="none" strike="noStrike" dirty="0">
                          <a:solidFill>
                            <a:srgbClr val="000000"/>
                          </a:solidFill>
                          <a:effectLst/>
                        </a:rPr>
                        <a:t>Other</a:t>
                      </a:r>
                      <a:endParaRPr lang="en-GB" sz="1250" b="1" i="0" u="none" strike="noStrike" dirty="0">
                        <a:solidFill>
                          <a:srgbClr val="000000"/>
                        </a:solidFill>
                        <a:effectLst/>
                        <a:latin typeface="+mn-lt"/>
                      </a:endParaRPr>
                    </a:p>
                  </a:txBody>
                  <a:tcPr marL="7620" marR="7620" marT="7620" marB="0" anchor="ctr"/>
                </a:tc>
                <a:tc>
                  <a:txBody>
                    <a:bodyPr/>
                    <a:lstStyle/>
                    <a:p>
                      <a:pPr algn="ctr" fontAlgn="b"/>
                      <a:r>
                        <a:rPr lang="en-GB" sz="1250" b="1" i="0" u="none" strike="noStrike" dirty="0">
                          <a:effectLst/>
                          <a:latin typeface="+mn-lt"/>
                        </a:rPr>
                        <a:t>18%</a:t>
                      </a:r>
                    </a:p>
                  </a:txBody>
                  <a:tcPr marL="7620" marR="7620" marT="7620" marB="0" anchor="ctr"/>
                </a:tc>
                <a:tc>
                  <a:txBody>
                    <a:bodyPr/>
                    <a:lstStyle/>
                    <a:p>
                      <a:pPr algn="ctr" fontAlgn="b"/>
                      <a:r>
                        <a:rPr lang="en-GB" sz="1250" b="0" i="0" u="none" strike="noStrike" dirty="0">
                          <a:effectLst/>
                          <a:latin typeface="+mn-lt"/>
                        </a:rPr>
                        <a:t>25%</a:t>
                      </a:r>
                    </a:p>
                  </a:txBody>
                  <a:tcPr marL="7620" marR="7620" marT="7620" marB="0" anchor="ctr">
                    <a:solidFill>
                      <a:schemeClr val="accent3"/>
                    </a:solidFill>
                  </a:tcPr>
                </a:tc>
                <a:tc>
                  <a:txBody>
                    <a:bodyPr/>
                    <a:lstStyle/>
                    <a:p>
                      <a:pPr algn="ctr" fontAlgn="b"/>
                      <a:r>
                        <a:rPr lang="en-GB" sz="1250" b="0" i="0" u="none" strike="noStrike" dirty="0">
                          <a:effectLst/>
                          <a:latin typeface="+mn-lt"/>
                        </a:rPr>
                        <a:t>7%</a:t>
                      </a:r>
                    </a:p>
                  </a:txBody>
                  <a:tcPr marL="7620" marR="7620" marT="7620" marB="0" anchor="ctr"/>
                </a:tc>
                <a:tc>
                  <a:txBody>
                    <a:bodyPr/>
                    <a:lstStyle/>
                    <a:p>
                      <a:pPr algn="ctr" fontAlgn="b"/>
                      <a:r>
                        <a:rPr lang="en-GB" sz="1250" b="0" i="0" u="none" strike="noStrike" dirty="0">
                          <a:effectLst/>
                          <a:latin typeface="+mn-lt"/>
                        </a:rPr>
                        <a:t>36%</a:t>
                      </a:r>
                    </a:p>
                  </a:txBody>
                  <a:tcPr marL="7620" marR="7620" marT="7620" marB="0" anchor="ctr"/>
                </a:tc>
                <a:tc>
                  <a:txBody>
                    <a:bodyPr/>
                    <a:lstStyle/>
                    <a:p>
                      <a:pPr algn="ctr" fontAlgn="b"/>
                      <a:r>
                        <a:rPr lang="en-GB" sz="1250" b="0" i="0" u="none" strike="noStrike" dirty="0">
                          <a:effectLst/>
                          <a:latin typeface="+mn-lt"/>
                        </a:rPr>
                        <a:t>-</a:t>
                      </a:r>
                    </a:p>
                  </a:txBody>
                  <a:tcPr marL="7620" marR="7620" marT="7620" marB="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5168694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107528" y="567743"/>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51520" y="980728"/>
            <a:ext cx="8640960" cy="1077218"/>
          </a:xfrm>
          <a:prstGeom prst="rect">
            <a:avLst/>
          </a:prstGeom>
        </p:spPr>
        <p:txBody>
          <a:bodyPr wrap="square">
            <a:spAutoFit/>
          </a:bodyPr>
          <a:lstStyle/>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3901158110"/>
              </p:ext>
            </p:extLst>
          </p:nvPr>
        </p:nvGraphicFramePr>
        <p:xfrm>
          <a:off x="251520" y="2142627"/>
          <a:ext cx="8784009" cy="4400359"/>
        </p:xfrm>
        <a:graphic>
          <a:graphicData uri="http://schemas.openxmlformats.org/drawingml/2006/table">
            <a:tbl>
              <a:tblPr firstRow="1" bandRow="1">
                <a:tableStyleId>{5C22544A-7EE6-4342-B048-85BDC9FD1C3A}</a:tableStyleId>
              </a:tblPr>
              <a:tblGrid>
                <a:gridCol w="3702349">
                  <a:extLst>
                    <a:ext uri="{9D8B030D-6E8A-4147-A177-3AD203B41FA5}">
                      <a16:colId xmlns:a16="http://schemas.microsoft.com/office/drawing/2014/main" val="20000"/>
                    </a:ext>
                  </a:extLst>
                </a:gridCol>
                <a:gridCol w="1016332">
                  <a:extLst>
                    <a:ext uri="{9D8B030D-6E8A-4147-A177-3AD203B41FA5}">
                      <a16:colId xmlns:a16="http://schemas.microsoft.com/office/drawing/2014/main" val="20001"/>
                    </a:ext>
                  </a:extLst>
                </a:gridCol>
                <a:gridCol w="1016332">
                  <a:extLst>
                    <a:ext uri="{9D8B030D-6E8A-4147-A177-3AD203B41FA5}">
                      <a16:colId xmlns:a16="http://schemas.microsoft.com/office/drawing/2014/main" val="20002"/>
                    </a:ext>
                  </a:extLst>
                </a:gridCol>
                <a:gridCol w="1016332">
                  <a:extLst>
                    <a:ext uri="{9D8B030D-6E8A-4147-A177-3AD203B41FA5}">
                      <a16:colId xmlns:a16="http://schemas.microsoft.com/office/drawing/2014/main" val="20003"/>
                    </a:ext>
                  </a:extLst>
                </a:gridCol>
                <a:gridCol w="1016332">
                  <a:extLst>
                    <a:ext uri="{9D8B030D-6E8A-4147-A177-3AD203B41FA5}">
                      <a16:colId xmlns:a16="http://schemas.microsoft.com/office/drawing/2014/main" val="20004"/>
                    </a:ext>
                  </a:extLst>
                </a:gridCol>
                <a:gridCol w="1016332">
                  <a:extLst>
                    <a:ext uri="{9D8B030D-6E8A-4147-A177-3AD203B41FA5}">
                      <a16:colId xmlns:a16="http://schemas.microsoft.com/office/drawing/2014/main" val="20005"/>
                    </a:ext>
                  </a:extLst>
                </a:gridCol>
              </a:tblGrid>
              <a:tr h="487901">
                <a:tc>
                  <a:txBody>
                    <a:bodyPr/>
                    <a:lstStyle/>
                    <a:p>
                      <a:pPr marL="88900" indent="0" algn="l" fontAlgn="b"/>
                      <a:r>
                        <a:rPr lang="en-US" sz="1250" b="1" u="none" strike="noStrike" dirty="0">
                          <a:solidFill>
                            <a:schemeClr val="bg1"/>
                          </a:solidFill>
                          <a:effectLst/>
                        </a:rPr>
                        <a:t>How many vacancies do you currently have in the following categories? Ave. no. of vacancies</a:t>
                      </a:r>
                      <a:endParaRPr lang="en-GB" sz="1250" b="1" i="0" u="none" strike="noStrike" dirty="0">
                        <a:solidFill>
                          <a:schemeClr val="bg1"/>
                        </a:solidFill>
                        <a:effectLst/>
                        <a:latin typeface="+mn-lt"/>
                      </a:endParaRPr>
                    </a:p>
                  </a:txBody>
                  <a:tcPr marL="7620" marR="7620" marT="7620" marB="0" anchor="ctr"/>
                </a:tc>
                <a:tc>
                  <a:txBody>
                    <a:bodyPr/>
                    <a:lstStyle/>
                    <a:p>
                      <a:pPr algn="ctr"/>
                      <a:r>
                        <a:rPr lang="en-GB" sz="1250" b="1" dirty="0">
                          <a:solidFill>
                            <a:schemeClr val="bg1"/>
                          </a:solidFill>
                        </a:rPr>
                        <a:t>GSW</a:t>
                      </a:r>
                      <a:endParaRPr lang="en-GB" sz="1250" b="1" dirty="0">
                        <a:solidFill>
                          <a:schemeClr val="bg1"/>
                        </a:solidFill>
                        <a:latin typeface="+mn-lt"/>
                      </a:endParaRPr>
                    </a:p>
                  </a:txBody>
                  <a:tcPr anchor="ctr"/>
                </a:tc>
                <a:tc>
                  <a:txBody>
                    <a:bodyPr/>
                    <a:lstStyle/>
                    <a:p>
                      <a:pPr algn="ctr"/>
                      <a:r>
                        <a:rPr lang="en-GB" sz="1250" b="1" dirty="0">
                          <a:solidFill>
                            <a:schemeClr val="bg1"/>
                          </a:solidFill>
                        </a:rPr>
                        <a:t>Cornwall &amp; IoS</a:t>
                      </a:r>
                      <a:endParaRPr lang="en-GB" sz="1250" b="1" dirty="0">
                        <a:solidFill>
                          <a:schemeClr val="bg1"/>
                        </a:solidFill>
                        <a:latin typeface="+mn-lt"/>
                      </a:endParaRPr>
                    </a:p>
                  </a:txBody>
                  <a:tcPr anchor="ctr"/>
                </a:tc>
                <a:tc>
                  <a:txBody>
                    <a:bodyPr/>
                    <a:lstStyle/>
                    <a:p>
                      <a:pPr algn="ctr"/>
                      <a:r>
                        <a:rPr lang="en-GB" sz="1250" b="1" dirty="0">
                          <a:solidFill>
                            <a:schemeClr val="bg1"/>
                          </a:solidFill>
                        </a:rPr>
                        <a:t>Devon</a:t>
                      </a:r>
                      <a:endParaRPr lang="en-GB" sz="1250" b="1" dirty="0">
                        <a:solidFill>
                          <a:schemeClr val="bg1"/>
                        </a:solidFill>
                        <a:latin typeface="+mn-lt"/>
                      </a:endParaRPr>
                    </a:p>
                  </a:txBody>
                  <a:tcPr anchor="ctr"/>
                </a:tc>
                <a:tc>
                  <a:txBody>
                    <a:bodyPr/>
                    <a:lstStyle/>
                    <a:p>
                      <a:pPr algn="ctr"/>
                      <a:r>
                        <a:rPr lang="en-GB" sz="1250" b="1" dirty="0">
                          <a:solidFill>
                            <a:schemeClr val="bg1"/>
                          </a:solidFill>
                        </a:rPr>
                        <a:t>Dorset</a:t>
                      </a:r>
                      <a:endParaRPr lang="en-GB" sz="1250" b="1" dirty="0">
                        <a:solidFill>
                          <a:schemeClr val="bg1"/>
                        </a:solidFill>
                        <a:latin typeface="+mn-lt"/>
                      </a:endParaRPr>
                    </a:p>
                  </a:txBody>
                  <a:tcPr anchor="ctr"/>
                </a:tc>
                <a:tc>
                  <a:txBody>
                    <a:bodyPr/>
                    <a:lstStyle/>
                    <a:p>
                      <a:pPr algn="ctr"/>
                      <a:r>
                        <a:rPr lang="en-GB" sz="1250" b="1" dirty="0">
                          <a:solidFill>
                            <a:schemeClr val="bg1"/>
                          </a:solidFill>
                        </a:rPr>
                        <a:t>Somerset</a:t>
                      </a:r>
                      <a:endParaRPr lang="en-GB" sz="1250" b="1" dirty="0">
                        <a:solidFill>
                          <a:schemeClr val="bg1"/>
                        </a:solidFill>
                        <a:latin typeface="+mn-lt"/>
                      </a:endParaRPr>
                    </a:p>
                  </a:txBody>
                  <a:tcPr anchor="ctr"/>
                </a:tc>
                <a:extLst>
                  <a:ext uri="{0D108BD9-81ED-4DB2-BD59-A6C34878D82A}">
                    <a16:rowId xmlns:a16="http://schemas.microsoft.com/office/drawing/2014/main" val="10005"/>
                  </a:ext>
                </a:extLst>
              </a:tr>
              <a:tr h="229604">
                <a:tc>
                  <a:txBody>
                    <a:bodyPr/>
                    <a:lstStyle/>
                    <a:p>
                      <a:pPr algn="l" rtl="0" fontAlgn="b"/>
                      <a:r>
                        <a:rPr lang="en-GB" sz="1250" b="1" u="none" strike="noStrike" dirty="0">
                          <a:solidFill>
                            <a:srgbClr val="000000"/>
                          </a:solidFill>
                          <a:effectLst/>
                        </a:rPr>
                        <a:t>Full-time permanent</a:t>
                      </a:r>
                      <a:endParaRPr lang="en-GB" sz="1250" b="1" i="0" u="none" strike="noStrike" dirty="0">
                        <a:solidFill>
                          <a:srgbClr val="000000"/>
                        </a:solidFill>
                        <a:effectLst/>
                        <a:latin typeface="+mn-lt"/>
                      </a:endParaRPr>
                    </a:p>
                  </a:txBody>
                  <a:tcPr marL="7620" marR="7620" marT="7620" marB="0" anchor="b"/>
                </a:tc>
                <a:tc>
                  <a:txBody>
                    <a:bodyPr/>
                    <a:lstStyle/>
                    <a:p>
                      <a:pPr algn="ctr" fontAlgn="b"/>
                      <a:r>
                        <a:rPr lang="en-GB" sz="1250" b="0" i="0" u="none" strike="noStrike" dirty="0">
                          <a:effectLst/>
                          <a:latin typeface="+mn-lt"/>
                        </a:rPr>
                        <a:t>2.81</a:t>
                      </a:r>
                    </a:p>
                  </a:txBody>
                  <a:tcPr marL="7620" marR="7620" marT="7620" marB="0" anchor="b"/>
                </a:tc>
                <a:tc>
                  <a:txBody>
                    <a:bodyPr/>
                    <a:lstStyle/>
                    <a:p>
                      <a:pPr algn="ctr" fontAlgn="b"/>
                      <a:r>
                        <a:rPr lang="en-GB" sz="1250" b="0" i="0" u="none" strike="noStrike" dirty="0">
                          <a:effectLst/>
                          <a:latin typeface="+mn-lt"/>
                        </a:rPr>
                        <a:t>2.33</a:t>
                      </a:r>
                    </a:p>
                  </a:txBody>
                  <a:tcPr marL="7620" marR="7620" marT="7620" marB="0" anchor="b"/>
                </a:tc>
                <a:tc>
                  <a:txBody>
                    <a:bodyPr/>
                    <a:lstStyle/>
                    <a:p>
                      <a:pPr algn="ctr" fontAlgn="b"/>
                      <a:r>
                        <a:rPr lang="en-GB" sz="1250" b="0" i="0" u="none" strike="noStrike" dirty="0">
                          <a:effectLst/>
                          <a:latin typeface="+mn-lt"/>
                        </a:rPr>
                        <a:t>3.04</a:t>
                      </a:r>
                    </a:p>
                  </a:txBody>
                  <a:tcPr marL="7620" marR="7620" marT="7620" marB="0" anchor="b"/>
                </a:tc>
                <a:tc>
                  <a:txBody>
                    <a:bodyPr/>
                    <a:lstStyle/>
                    <a:p>
                      <a:pPr algn="ctr" fontAlgn="b"/>
                      <a:r>
                        <a:rPr lang="en-GB" sz="1250" b="0" i="0" u="none" strike="noStrike" dirty="0">
                          <a:effectLst/>
                          <a:latin typeface="+mn-lt"/>
                        </a:rPr>
                        <a:t>2.83</a:t>
                      </a:r>
                    </a:p>
                  </a:txBody>
                  <a:tcPr marL="7620" marR="7620" marT="7620" marB="0" anchor="b"/>
                </a:tc>
                <a:tc>
                  <a:txBody>
                    <a:bodyPr/>
                    <a:lstStyle/>
                    <a:p>
                      <a:pPr algn="ctr" fontAlgn="b"/>
                      <a:r>
                        <a:rPr lang="en-GB" sz="1250" b="0" i="0" u="none" strike="noStrike" dirty="0">
                          <a:effectLst/>
                          <a:latin typeface="+mn-lt"/>
                        </a:rPr>
                        <a:t>2.00</a:t>
                      </a:r>
                    </a:p>
                  </a:txBody>
                  <a:tcPr marL="7620" marR="7620" marT="7620" marB="0" anchor="b"/>
                </a:tc>
                <a:extLst>
                  <a:ext uri="{0D108BD9-81ED-4DB2-BD59-A6C34878D82A}">
                    <a16:rowId xmlns:a16="http://schemas.microsoft.com/office/drawing/2014/main" val="10006"/>
                  </a:ext>
                </a:extLst>
              </a:tr>
              <a:tr h="204603">
                <a:tc>
                  <a:txBody>
                    <a:bodyPr/>
                    <a:lstStyle/>
                    <a:p>
                      <a:pPr algn="l" rtl="0" fontAlgn="b"/>
                      <a:r>
                        <a:rPr lang="en-GB" sz="1250" b="1" u="none" strike="noStrike" dirty="0">
                          <a:solidFill>
                            <a:srgbClr val="000000"/>
                          </a:solidFill>
                          <a:effectLst/>
                        </a:rPr>
                        <a:t>Full-time temporary/seasonal</a:t>
                      </a:r>
                      <a:endParaRPr lang="en-GB" sz="1250" b="1" i="0" u="none" strike="noStrike" dirty="0">
                        <a:solidFill>
                          <a:srgbClr val="000000"/>
                        </a:solidFill>
                        <a:effectLst/>
                        <a:latin typeface="+mn-lt"/>
                      </a:endParaRPr>
                    </a:p>
                  </a:txBody>
                  <a:tcPr marL="7620" marR="7620" marT="7620" marB="0" anchor="b"/>
                </a:tc>
                <a:tc>
                  <a:txBody>
                    <a:bodyPr/>
                    <a:lstStyle/>
                    <a:p>
                      <a:pPr algn="ctr" fontAlgn="b"/>
                      <a:r>
                        <a:rPr lang="en-GB" sz="1250" b="0" i="0" u="none" strike="noStrike" dirty="0">
                          <a:effectLst/>
                          <a:latin typeface="+mn-lt"/>
                        </a:rPr>
                        <a:t>6.50</a:t>
                      </a:r>
                    </a:p>
                  </a:txBody>
                  <a:tcPr marL="7620" marR="7620" marT="7620" marB="0" anchor="b">
                    <a:solidFill>
                      <a:schemeClr val="accent3"/>
                    </a:solidFill>
                  </a:tcPr>
                </a:tc>
                <a:tc>
                  <a:txBody>
                    <a:bodyPr/>
                    <a:lstStyle/>
                    <a:p>
                      <a:pPr algn="ctr" fontAlgn="b"/>
                      <a:r>
                        <a:rPr lang="en-GB" sz="1250" b="0" i="0" u="none" strike="noStrike" dirty="0">
                          <a:effectLst/>
                          <a:latin typeface="+mn-lt"/>
                        </a:rPr>
                        <a:t>4.33</a:t>
                      </a:r>
                    </a:p>
                  </a:txBody>
                  <a:tcPr marL="7620" marR="7620" marT="7620" marB="0" anchor="b">
                    <a:solidFill>
                      <a:schemeClr val="accent3"/>
                    </a:solidFill>
                  </a:tcPr>
                </a:tc>
                <a:tc>
                  <a:txBody>
                    <a:bodyPr/>
                    <a:lstStyle/>
                    <a:p>
                      <a:pPr algn="ctr" fontAlgn="b"/>
                      <a:r>
                        <a:rPr lang="en-GB" sz="1250" b="0" i="0" u="none" strike="noStrike" dirty="0">
                          <a:effectLst/>
                          <a:latin typeface="+mn-lt"/>
                        </a:rPr>
                        <a:t>3.85</a:t>
                      </a:r>
                    </a:p>
                  </a:txBody>
                  <a:tcPr marL="7620" marR="7620" marT="7620" marB="0" anchor="b">
                    <a:solidFill>
                      <a:schemeClr val="accent3"/>
                    </a:solidFill>
                  </a:tcPr>
                </a:tc>
                <a:tc>
                  <a:txBody>
                    <a:bodyPr/>
                    <a:lstStyle/>
                    <a:p>
                      <a:pPr algn="ctr" fontAlgn="b"/>
                      <a:r>
                        <a:rPr lang="en-GB" sz="1250" b="0" i="0" u="none" strike="noStrike" dirty="0">
                          <a:effectLst/>
                          <a:latin typeface="+mn-lt"/>
                        </a:rPr>
                        <a:t>12.33</a:t>
                      </a:r>
                    </a:p>
                  </a:txBody>
                  <a:tcPr marL="7620" marR="7620" marT="7620" marB="0" anchor="b">
                    <a:solidFill>
                      <a:schemeClr val="accent3"/>
                    </a:solidFill>
                  </a:tcPr>
                </a:tc>
                <a:tc>
                  <a:txBody>
                    <a:bodyPr/>
                    <a:lstStyle/>
                    <a:p>
                      <a:pPr algn="ctr" fontAlgn="b"/>
                      <a:r>
                        <a:rPr lang="en-GB" sz="1250" b="0" i="0" u="none" strike="noStrike" dirty="0">
                          <a:effectLst/>
                          <a:latin typeface="+mn-lt"/>
                        </a:rPr>
                        <a:t>5.00</a:t>
                      </a:r>
                    </a:p>
                  </a:txBody>
                  <a:tcPr marL="7620" marR="7620" marT="7620" marB="0" anchor="b"/>
                </a:tc>
                <a:extLst>
                  <a:ext uri="{0D108BD9-81ED-4DB2-BD59-A6C34878D82A}">
                    <a16:rowId xmlns:a16="http://schemas.microsoft.com/office/drawing/2014/main" val="3482155639"/>
                  </a:ext>
                </a:extLst>
              </a:tr>
              <a:tr h="204603">
                <a:tc>
                  <a:txBody>
                    <a:bodyPr/>
                    <a:lstStyle/>
                    <a:p>
                      <a:pPr algn="l" rtl="0" fontAlgn="b"/>
                      <a:r>
                        <a:rPr lang="en-GB" sz="1250" b="1" u="none" strike="noStrike" dirty="0">
                          <a:solidFill>
                            <a:srgbClr val="000000"/>
                          </a:solidFill>
                          <a:effectLst/>
                        </a:rPr>
                        <a:t>Part-time permanent</a:t>
                      </a:r>
                      <a:endParaRPr lang="en-GB" sz="1250" b="1" i="0" u="none" strike="noStrike" dirty="0">
                        <a:solidFill>
                          <a:srgbClr val="000000"/>
                        </a:solidFill>
                        <a:effectLst/>
                        <a:latin typeface="+mn-lt"/>
                      </a:endParaRPr>
                    </a:p>
                  </a:txBody>
                  <a:tcPr marL="7620" marR="7620" marT="7620" marB="0" anchor="b"/>
                </a:tc>
                <a:tc>
                  <a:txBody>
                    <a:bodyPr/>
                    <a:lstStyle/>
                    <a:p>
                      <a:pPr algn="ctr" fontAlgn="b"/>
                      <a:r>
                        <a:rPr lang="en-GB" sz="1250" b="0" i="0" u="none" strike="noStrike" dirty="0">
                          <a:effectLst/>
                          <a:latin typeface="+mn-lt"/>
                        </a:rPr>
                        <a:t>3.63</a:t>
                      </a:r>
                    </a:p>
                  </a:txBody>
                  <a:tcPr marL="7620" marR="7620" marT="7620" marB="0" anchor="b"/>
                </a:tc>
                <a:tc>
                  <a:txBody>
                    <a:bodyPr/>
                    <a:lstStyle/>
                    <a:p>
                      <a:pPr algn="ctr" fontAlgn="b"/>
                      <a:r>
                        <a:rPr lang="en-GB" sz="1250" b="0" i="0" u="none" strike="noStrike" dirty="0">
                          <a:effectLst/>
                          <a:latin typeface="+mn-lt"/>
                        </a:rPr>
                        <a:t>3.00</a:t>
                      </a:r>
                    </a:p>
                  </a:txBody>
                  <a:tcPr marL="7620" marR="7620" marT="7620" marB="0" anchor="b"/>
                </a:tc>
                <a:tc>
                  <a:txBody>
                    <a:bodyPr/>
                    <a:lstStyle/>
                    <a:p>
                      <a:pPr algn="ctr" fontAlgn="b"/>
                      <a:r>
                        <a:rPr lang="en-GB" sz="1250" b="0" i="0" u="none" strike="noStrike" dirty="0">
                          <a:effectLst/>
                          <a:latin typeface="+mn-lt"/>
                        </a:rPr>
                        <a:t>5.67</a:t>
                      </a:r>
                    </a:p>
                  </a:txBody>
                  <a:tcPr marL="7620" marR="7620" marT="7620" marB="0" anchor="b">
                    <a:solidFill>
                      <a:schemeClr val="accent3"/>
                    </a:solidFill>
                  </a:tcPr>
                </a:tc>
                <a:tc>
                  <a:txBody>
                    <a:bodyPr/>
                    <a:lstStyle/>
                    <a:p>
                      <a:pPr algn="ctr" fontAlgn="b"/>
                      <a:r>
                        <a:rPr lang="en-GB" sz="1250" b="0" i="0" u="none" strike="noStrike" dirty="0">
                          <a:effectLst/>
                          <a:latin typeface="+mn-lt"/>
                        </a:rPr>
                        <a:t>2.08</a:t>
                      </a:r>
                    </a:p>
                  </a:txBody>
                  <a:tcPr marL="7620" marR="7620" marT="7620" marB="0" anchor="b"/>
                </a:tc>
                <a:tc>
                  <a:txBody>
                    <a:bodyPr/>
                    <a:lstStyle/>
                    <a:p>
                      <a:pPr algn="ctr" fontAlgn="b"/>
                      <a:r>
                        <a:rPr lang="en-GB" sz="1250" b="0" i="0" u="none" strike="noStrike" dirty="0">
                          <a:effectLst/>
                          <a:latin typeface="+mn-lt"/>
                        </a:rPr>
                        <a:t>2.00</a:t>
                      </a:r>
                    </a:p>
                  </a:txBody>
                  <a:tcPr marL="7620" marR="7620" marT="7620" marB="0" anchor="b"/>
                </a:tc>
                <a:extLst>
                  <a:ext uri="{0D108BD9-81ED-4DB2-BD59-A6C34878D82A}">
                    <a16:rowId xmlns:a16="http://schemas.microsoft.com/office/drawing/2014/main" val="3735602509"/>
                  </a:ext>
                </a:extLst>
              </a:tr>
              <a:tr h="204603">
                <a:tc>
                  <a:txBody>
                    <a:bodyPr/>
                    <a:lstStyle/>
                    <a:p>
                      <a:pPr algn="l" rtl="0" fontAlgn="b"/>
                      <a:r>
                        <a:rPr lang="en-GB" sz="1250" b="1" u="none" strike="noStrike" dirty="0">
                          <a:solidFill>
                            <a:srgbClr val="000000"/>
                          </a:solidFill>
                          <a:effectLst/>
                        </a:rPr>
                        <a:t>Part-time temporary/seasonal</a:t>
                      </a:r>
                      <a:endParaRPr lang="en-GB" sz="1250" b="1" i="0" u="none" strike="noStrike" dirty="0">
                        <a:solidFill>
                          <a:srgbClr val="000000"/>
                        </a:solidFill>
                        <a:effectLst/>
                        <a:latin typeface="+mn-lt"/>
                      </a:endParaRPr>
                    </a:p>
                  </a:txBody>
                  <a:tcPr marL="7620" marR="7620" marT="7620" marB="0" anchor="b"/>
                </a:tc>
                <a:tc>
                  <a:txBody>
                    <a:bodyPr/>
                    <a:lstStyle/>
                    <a:p>
                      <a:pPr algn="ctr" fontAlgn="b"/>
                      <a:r>
                        <a:rPr lang="en-GB" sz="1250" b="0" i="0" u="none" strike="noStrike" dirty="0">
                          <a:effectLst/>
                          <a:latin typeface="+mn-lt"/>
                        </a:rPr>
                        <a:t>4.06</a:t>
                      </a:r>
                    </a:p>
                  </a:txBody>
                  <a:tcPr marL="7620" marR="7620" marT="7620" marB="0" anchor="b">
                    <a:solidFill>
                      <a:schemeClr val="accent3"/>
                    </a:solidFill>
                  </a:tcPr>
                </a:tc>
                <a:tc>
                  <a:txBody>
                    <a:bodyPr/>
                    <a:lstStyle/>
                    <a:p>
                      <a:pPr algn="ctr" fontAlgn="b"/>
                      <a:r>
                        <a:rPr lang="en-GB" sz="1250" b="0" i="0" u="none" strike="noStrike" dirty="0">
                          <a:effectLst/>
                          <a:latin typeface="+mn-lt"/>
                        </a:rPr>
                        <a:t>5.20</a:t>
                      </a:r>
                    </a:p>
                  </a:txBody>
                  <a:tcPr marL="7620" marR="7620" marT="7620" marB="0" anchor="b">
                    <a:solidFill>
                      <a:schemeClr val="accent3"/>
                    </a:solidFill>
                  </a:tcPr>
                </a:tc>
                <a:tc>
                  <a:txBody>
                    <a:bodyPr/>
                    <a:lstStyle/>
                    <a:p>
                      <a:pPr algn="ctr" fontAlgn="b"/>
                      <a:r>
                        <a:rPr lang="en-GB" sz="1250" b="0" i="0" u="none" strike="noStrike" dirty="0">
                          <a:effectLst/>
                          <a:latin typeface="+mn-lt"/>
                        </a:rPr>
                        <a:t>3.58</a:t>
                      </a:r>
                    </a:p>
                  </a:txBody>
                  <a:tcPr marL="7620" marR="7620" marT="7620" marB="0" anchor="b"/>
                </a:tc>
                <a:tc>
                  <a:txBody>
                    <a:bodyPr/>
                    <a:lstStyle/>
                    <a:p>
                      <a:pPr algn="ctr" fontAlgn="b"/>
                      <a:r>
                        <a:rPr lang="en-GB" sz="1250" b="0" i="0" u="none" strike="noStrike" dirty="0">
                          <a:effectLst/>
                          <a:latin typeface="+mn-lt"/>
                        </a:rPr>
                        <a:t>5.55</a:t>
                      </a:r>
                    </a:p>
                  </a:txBody>
                  <a:tcPr marL="7620" marR="7620" marT="7620" marB="0" anchor="b">
                    <a:solidFill>
                      <a:schemeClr val="accent3"/>
                    </a:solidFill>
                  </a:tcPr>
                </a:tc>
                <a:tc>
                  <a:txBody>
                    <a:bodyPr/>
                    <a:lstStyle/>
                    <a:p>
                      <a:pPr algn="ctr" fontAlgn="b"/>
                      <a:r>
                        <a:rPr lang="en-GB" sz="1250" b="0" i="0" u="none" strike="noStrike" dirty="0">
                          <a:effectLst/>
                          <a:latin typeface="+mn-lt"/>
                        </a:rPr>
                        <a:t>2.33</a:t>
                      </a:r>
                    </a:p>
                  </a:txBody>
                  <a:tcPr marL="7620" marR="7620" marT="7620" marB="0" anchor="b"/>
                </a:tc>
                <a:extLst>
                  <a:ext uri="{0D108BD9-81ED-4DB2-BD59-A6C34878D82A}">
                    <a16:rowId xmlns:a16="http://schemas.microsoft.com/office/drawing/2014/main" val="3370445107"/>
                  </a:ext>
                </a:extLst>
              </a:tr>
              <a:tr h="204603">
                <a:tc>
                  <a:txBody>
                    <a:bodyPr/>
                    <a:lstStyle/>
                    <a:p>
                      <a:pPr algn="l" fontAlgn="ctr"/>
                      <a:r>
                        <a:rPr lang="en-GB" sz="1250" b="0" u="none" strike="noStrike" dirty="0">
                          <a:effectLst/>
                        </a:rPr>
                        <a:t> </a:t>
                      </a:r>
                      <a:endParaRPr lang="en-GB" sz="1250" b="0" i="0" u="none" strike="noStrike" dirty="0">
                        <a:effectLst/>
                        <a:latin typeface="+mn-lt"/>
                      </a:endParaRPr>
                    </a:p>
                  </a:txBody>
                  <a:tcPr marL="7620" marR="7620" marT="7620" marB="0" anchor="ctr"/>
                </a:tc>
                <a:tc>
                  <a:txBody>
                    <a:bodyPr/>
                    <a:lstStyle/>
                    <a:p>
                      <a:pPr algn="ctr" fontAlgn="b"/>
                      <a:endParaRPr lang="en-GB" sz="1250" b="0" i="0" u="none" strike="noStrike" dirty="0">
                        <a:effectLst/>
                        <a:latin typeface="+mn-lt"/>
                      </a:endParaRPr>
                    </a:p>
                  </a:txBody>
                  <a:tcPr marL="7620" marR="7620" marT="7620" marB="0" anchor="b"/>
                </a:tc>
                <a:tc>
                  <a:txBody>
                    <a:bodyPr/>
                    <a:lstStyle/>
                    <a:p>
                      <a:pPr algn="ctr" fontAlgn="b"/>
                      <a:endParaRPr lang="en-GB" sz="1250" b="0" i="0" u="none" strike="noStrike" dirty="0">
                        <a:effectLst/>
                        <a:latin typeface="+mn-lt"/>
                      </a:endParaRPr>
                    </a:p>
                  </a:txBody>
                  <a:tcPr marL="7620" marR="7620" marT="7620" marB="0" anchor="b"/>
                </a:tc>
                <a:tc>
                  <a:txBody>
                    <a:bodyPr/>
                    <a:lstStyle/>
                    <a:p>
                      <a:pPr algn="ctr" fontAlgn="b"/>
                      <a:endParaRPr lang="en-GB" sz="1250" b="0" i="0" u="none" strike="noStrike" dirty="0">
                        <a:effectLst/>
                        <a:latin typeface="+mn-lt"/>
                      </a:endParaRPr>
                    </a:p>
                  </a:txBody>
                  <a:tcPr marL="7620" marR="7620" marT="7620" marB="0" anchor="b"/>
                </a:tc>
                <a:tc>
                  <a:txBody>
                    <a:bodyPr/>
                    <a:lstStyle/>
                    <a:p>
                      <a:pPr algn="ctr" fontAlgn="b"/>
                      <a:endParaRPr lang="en-GB" sz="1250" b="0" i="0" u="none" strike="noStrike" dirty="0">
                        <a:effectLst/>
                        <a:latin typeface="+mn-lt"/>
                      </a:endParaRPr>
                    </a:p>
                  </a:txBody>
                  <a:tcPr marL="7620" marR="7620" marT="7620" marB="0" anchor="b"/>
                </a:tc>
                <a:tc>
                  <a:txBody>
                    <a:bodyPr/>
                    <a:lstStyle/>
                    <a:p>
                      <a:pPr algn="ctr" fontAlgn="b"/>
                      <a:endParaRPr lang="en-GB" sz="1250" b="0" i="0" u="none" strike="noStrike" dirty="0">
                        <a:effectLst/>
                        <a:latin typeface="+mn-lt"/>
                      </a:endParaRPr>
                    </a:p>
                  </a:txBody>
                  <a:tcPr marL="7620" marR="7620" marT="7620" marB="0" anchor="b"/>
                </a:tc>
                <a:extLst>
                  <a:ext uri="{0D108BD9-81ED-4DB2-BD59-A6C34878D82A}">
                    <a16:rowId xmlns:a16="http://schemas.microsoft.com/office/drawing/2014/main" val="2134877061"/>
                  </a:ext>
                </a:extLst>
              </a:tr>
              <a:tr h="204603">
                <a:tc>
                  <a:txBody>
                    <a:bodyPr/>
                    <a:lstStyle/>
                    <a:p>
                      <a:pPr algn="l" rtl="0" fontAlgn="b"/>
                      <a:r>
                        <a:rPr lang="en-GB" sz="1250" b="1" u="none" strike="noStrike" dirty="0">
                          <a:solidFill>
                            <a:srgbClr val="000000"/>
                          </a:solidFill>
                          <a:effectLst/>
                        </a:rPr>
                        <a:t>Senior management</a:t>
                      </a:r>
                      <a:endParaRPr lang="en-GB" sz="1250" b="1" i="0" u="none" strike="noStrike" dirty="0">
                        <a:solidFill>
                          <a:srgbClr val="000000"/>
                        </a:solidFill>
                        <a:effectLst/>
                        <a:latin typeface="+mn-lt"/>
                      </a:endParaRPr>
                    </a:p>
                  </a:txBody>
                  <a:tcPr marL="7620" marR="7620" marT="7620" marB="0" anchor="b"/>
                </a:tc>
                <a:tc>
                  <a:txBody>
                    <a:bodyPr/>
                    <a:lstStyle/>
                    <a:p>
                      <a:pPr algn="ctr" fontAlgn="b"/>
                      <a:r>
                        <a:rPr lang="en-GB" sz="1250" b="0" i="0" u="none" strike="noStrike" dirty="0">
                          <a:effectLst/>
                          <a:latin typeface="+mn-lt"/>
                        </a:rPr>
                        <a:t>1.14</a:t>
                      </a:r>
                    </a:p>
                  </a:txBody>
                  <a:tcPr marL="7620" marR="7620" marT="7620" marB="0" anchor="b"/>
                </a:tc>
                <a:tc>
                  <a:txBody>
                    <a:bodyPr/>
                    <a:lstStyle/>
                    <a:p>
                      <a:pPr algn="ctr" fontAlgn="b"/>
                      <a:r>
                        <a:rPr lang="en-GB" sz="1250" b="0" i="0" u="none" strike="noStrike" dirty="0">
                          <a:effectLst/>
                          <a:latin typeface="+mn-lt"/>
                        </a:rPr>
                        <a:t>1.00</a:t>
                      </a:r>
                    </a:p>
                  </a:txBody>
                  <a:tcPr marL="7620" marR="7620" marT="7620" marB="0" anchor="b"/>
                </a:tc>
                <a:tc>
                  <a:txBody>
                    <a:bodyPr/>
                    <a:lstStyle/>
                    <a:p>
                      <a:pPr algn="ctr" fontAlgn="b"/>
                      <a:r>
                        <a:rPr lang="en-GB" sz="1250" b="0" i="0" u="none" strike="noStrike" dirty="0">
                          <a:effectLst/>
                          <a:latin typeface="+mn-lt"/>
                        </a:rPr>
                        <a:t>-</a:t>
                      </a:r>
                    </a:p>
                  </a:txBody>
                  <a:tcPr marL="7620" marR="7620" marT="7620" marB="0" anchor="b"/>
                </a:tc>
                <a:tc>
                  <a:txBody>
                    <a:bodyPr/>
                    <a:lstStyle/>
                    <a:p>
                      <a:pPr algn="ctr" fontAlgn="b"/>
                      <a:r>
                        <a:rPr lang="en-GB" sz="1250" b="0" i="0" u="none" strike="noStrike" dirty="0">
                          <a:effectLst/>
                          <a:latin typeface="+mn-lt"/>
                        </a:rPr>
                        <a:t>1.33</a:t>
                      </a:r>
                    </a:p>
                  </a:txBody>
                  <a:tcPr marL="7620" marR="7620" marT="7620" marB="0" anchor="b"/>
                </a:tc>
                <a:tc>
                  <a:txBody>
                    <a:bodyPr/>
                    <a:lstStyle/>
                    <a:p>
                      <a:pPr algn="ctr" fontAlgn="b"/>
                      <a:r>
                        <a:rPr lang="en-GB" sz="1250" b="0" i="0" u="none" strike="noStrike" dirty="0">
                          <a:effectLst/>
                          <a:latin typeface="+mn-lt"/>
                        </a:rPr>
                        <a:t>1.00</a:t>
                      </a:r>
                    </a:p>
                  </a:txBody>
                  <a:tcPr marL="7620" marR="7620" marT="7620" marB="0" anchor="b">
                    <a:solidFill>
                      <a:schemeClr val="accent3"/>
                    </a:solidFill>
                  </a:tcPr>
                </a:tc>
                <a:extLst>
                  <a:ext uri="{0D108BD9-81ED-4DB2-BD59-A6C34878D82A}">
                    <a16:rowId xmlns:a16="http://schemas.microsoft.com/office/drawing/2014/main" val="1466710568"/>
                  </a:ext>
                </a:extLst>
              </a:tr>
              <a:tr h="204603">
                <a:tc>
                  <a:txBody>
                    <a:bodyPr/>
                    <a:lstStyle/>
                    <a:p>
                      <a:pPr algn="l" rtl="0" fontAlgn="b"/>
                      <a:r>
                        <a:rPr lang="en-GB" sz="1250" b="1" u="none" strike="noStrike" dirty="0">
                          <a:solidFill>
                            <a:srgbClr val="000000"/>
                          </a:solidFill>
                          <a:effectLst/>
                        </a:rPr>
                        <a:t>Operational management</a:t>
                      </a:r>
                      <a:endParaRPr lang="en-GB" sz="1250" b="1" i="0" u="none" strike="noStrike" dirty="0">
                        <a:solidFill>
                          <a:srgbClr val="000000"/>
                        </a:solidFill>
                        <a:effectLst/>
                        <a:latin typeface="+mn-lt"/>
                      </a:endParaRPr>
                    </a:p>
                  </a:txBody>
                  <a:tcPr marL="7620" marR="7620" marT="7620" marB="0" anchor="b"/>
                </a:tc>
                <a:tc>
                  <a:txBody>
                    <a:bodyPr/>
                    <a:lstStyle/>
                    <a:p>
                      <a:pPr algn="ctr" fontAlgn="b"/>
                      <a:r>
                        <a:rPr lang="en-GB" sz="1250" b="0" i="0" u="none" strike="noStrike" dirty="0">
                          <a:effectLst/>
                          <a:latin typeface="+mn-lt"/>
                        </a:rPr>
                        <a:t>1.36</a:t>
                      </a:r>
                    </a:p>
                  </a:txBody>
                  <a:tcPr marL="7620" marR="7620" marT="7620" marB="0" anchor="b"/>
                </a:tc>
                <a:tc>
                  <a:txBody>
                    <a:bodyPr/>
                    <a:lstStyle/>
                    <a:p>
                      <a:pPr algn="ctr" fontAlgn="b"/>
                      <a:r>
                        <a:rPr lang="en-GB" sz="1250" b="0" i="0" u="none" strike="noStrike" dirty="0">
                          <a:effectLst/>
                          <a:latin typeface="+mn-lt"/>
                        </a:rPr>
                        <a:t>1.00</a:t>
                      </a:r>
                    </a:p>
                  </a:txBody>
                  <a:tcPr marL="7620" marR="7620" marT="7620" marB="0" anchor="b"/>
                </a:tc>
                <a:tc>
                  <a:txBody>
                    <a:bodyPr/>
                    <a:lstStyle/>
                    <a:p>
                      <a:pPr algn="ctr" fontAlgn="b"/>
                      <a:r>
                        <a:rPr lang="en-GB" sz="1250" b="0" i="0" u="none" strike="noStrike" dirty="0">
                          <a:effectLst/>
                          <a:latin typeface="+mn-lt"/>
                        </a:rPr>
                        <a:t>1.67</a:t>
                      </a:r>
                    </a:p>
                  </a:txBody>
                  <a:tcPr marL="7620" marR="7620" marT="7620" marB="0" anchor="b"/>
                </a:tc>
                <a:tc>
                  <a:txBody>
                    <a:bodyPr/>
                    <a:lstStyle/>
                    <a:p>
                      <a:pPr algn="ctr" fontAlgn="b"/>
                      <a:r>
                        <a:rPr lang="en-GB" sz="1250" b="0" i="0" u="none" strike="noStrike" dirty="0">
                          <a:effectLst/>
                          <a:latin typeface="+mn-lt"/>
                        </a:rPr>
                        <a:t>1.20</a:t>
                      </a:r>
                    </a:p>
                  </a:txBody>
                  <a:tcPr marL="7620" marR="7620" marT="7620" marB="0" anchor="b"/>
                </a:tc>
                <a:tc>
                  <a:txBody>
                    <a:bodyPr/>
                    <a:lstStyle/>
                    <a:p>
                      <a:pPr algn="ctr" fontAlgn="b"/>
                      <a:r>
                        <a:rPr lang="en-GB" sz="1250" b="0" i="0" u="none" strike="noStrike" dirty="0">
                          <a:effectLst/>
                          <a:latin typeface="+mn-lt"/>
                        </a:rPr>
                        <a:t>1.00</a:t>
                      </a:r>
                    </a:p>
                  </a:txBody>
                  <a:tcPr marL="7620" marR="7620" marT="7620" marB="0" anchor="b">
                    <a:solidFill>
                      <a:schemeClr val="accent3"/>
                    </a:solidFill>
                  </a:tcPr>
                </a:tc>
                <a:extLst>
                  <a:ext uri="{0D108BD9-81ED-4DB2-BD59-A6C34878D82A}">
                    <a16:rowId xmlns:a16="http://schemas.microsoft.com/office/drawing/2014/main" val="2205698709"/>
                  </a:ext>
                </a:extLst>
              </a:tr>
              <a:tr h="204603">
                <a:tc>
                  <a:txBody>
                    <a:bodyPr/>
                    <a:lstStyle/>
                    <a:p>
                      <a:pPr algn="l" rtl="0" fontAlgn="b"/>
                      <a:r>
                        <a:rPr lang="en-GB" sz="1250" b="1" u="none" strike="noStrike" dirty="0">
                          <a:solidFill>
                            <a:srgbClr val="000000"/>
                          </a:solidFill>
                          <a:effectLst/>
                        </a:rPr>
                        <a:t>Chefs</a:t>
                      </a:r>
                      <a:endParaRPr lang="en-GB" sz="1250" b="1" i="0" u="none" strike="noStrike" dirty="0">
                        <a:solidFill>
                          <a:srgbClr val="000000"/>
                        </a:solidFill>
                        <a:effectLst/>
                        <a:latin typeface="+mn-lt"/>
                      </a:endParaRPr>
                    </a:p>
                  </a:txBody>
                  <a:tcPr marL="7620" marR="7620" marT="7620" marB="0" anchor="b"/>
                </a:tc>
                <a:tc>
                  <a:txBody>
                    <a:bodyPr/>
                    <a:lstStyle/>
                    <a:p>
                      <a:pPr algn="ctr" fontAlgn="b"/>
                      <a:r>
                        <a:rPr lang="en-GB" sz="1250" b="0" i="0" u="none" strike="noStrike" dirty="0">
                          <a:effectLst/>
                          <a:latin typeface="+mn-lt"/>
                        </a:rPr>
                        <a:t>1.41</a:t>
                      </a:r>
                    </a:p>
                  </a:txBody>
                  <a:tcPr marL="7620" marR="7620" marT="7620" marB="0" anchor="b"/>
                </a:tc>
                <a:tc>
                  <a:txBody>
                    <a:bodyPr/>
                    <a:lstStyle/>
                    <a:p>
                      <a:pPr algn="ctr" fontAlgn="b"/>
                      <a:r>
                        <a:rPr lang="en-GB" sz="1250" b="0" i="0" u="none" strike="noStrike" dirty="0">
                          <a:effectLst/>
                          <a:latin typeface="+mn-lt"/>
                        </a:rPr>
                        <a:t>-</a:t>
                      </a:r>
                    </a:p>
                  </a:txBody>
                  <a:tcPr marL="7620" marR="7620" marT="7620" marB="0" anchor="b"/>
                </a:tc>
                <a:tc>
                  <a:txBody>
                    <a:bodyPr/>
                    <a:lstStyle/>
                    <a:p>
                      <a:pPr algn="ctr" fontAlgn="b"/>
                      <a:r>
                        <a:rPr lang="en-GB" sz="1250" b="0" i="0" u="none" strike="noStrike" dirty="0">
                          <a:effectLst/>
                          <a:latin typeface="+mn-lt"/>
                        </a:rPr>
                        <a:t>1.20</a:t>
                      </a:r>
                    </a:p>
                  </a:txBody>
                  <a:tcPr marL="7620" marR="7620" marT="7620" marB="0" anchor="b"/>
                </a:tc>
                <a:tc>
                  <a:txBody>
                    <a:bodyPr/>
                    <a:lstStyle/>
                    <a:p>
                      <a:pPr algn="ctr" fontAlgn="b"/>
                      <a:r>
                        <a:rPr lang="en-GB" sz="1250" b="0" i="0" u="none" strike="noStrike" dirty="0">
                          <a:effectLst/>
                          <a:latin typeface="+mn-lt"/>
                        </a:rPr>
                        <a:t>1.25</a:t>
                      </a:r>
                    </a:p>
                  </a:txBody>
                  <a:tcPr marL="7620" marR="7620" marT="7620" marB="0" anchor="b"/>
                </a:tc>
                <a:tc>
                  <a:txBody>
                    <a:bodyPr/>
                    <a:lstStyle/>
                    <a:p>
                      <a:pPr algn="ctr" fontAlgn="b"/>
                      <a:r>
                        <a:rPr lang="en-GB" sz="1250" b="0" i="0" u="none" strike="noStrike" dirty="0">
                          <a:effectLst/>
                          <a:latin typeface="+mn-lt"/>
                        </a:rPr>
                        <a:t>3.00</a:t>
                      </a:r>
                    </a:p>
                  </a:txBody>
                  <a:tcPr marL="7620" marR="7620" marT="7620" marB="0" anchor="b">
                    <a:solidFill>
                      <a:schemeClr val="accent3"/>
                    </a:solidFill>
                  </a:tcPr>
                </a:tc>
                <a:extLst>
                  <a:ext uri="{0D108BD9-81ED-4DB2-BD59-A6C34878D82A}">
                    <a16:rowId xmlns:a16="http://schemas.microsoft.com/office/drawing/2014/main" val="1851271949"/>
                  </a:ext>
                </a:extLst>
              </a:tr>
              <a:tr h="204603">
                <a:tc>
                  <a:txBody>
                    <a:bodyPr/>
                    <a:lstStyle/>
                    <a:p>
                      <a:pPr algn="l" rtl="0" fontAlgn="b"/>
                      <a:r>
                        <a:rPr lang="en-GB" sz="1250" b="1" u="none" strike="noStrike" dirty="0">
                          <a:solidFill>
                            <a:srgbClr val="000000"/>
                          </a:solidFill>
                          <a:effectLst/>
                        </a:rPr>
                        <a:t>Kitchen porters</a:t>
                      </a:r>
                      <a:endParaRPr lang="en-GB" sz="1250" b="1" i="0" u="none" strike="noStrike" dirty="0">
                        <a:solidFill>
                          <a:srgbClr val="000000"/>
                        </a:solidFill>
                        <a:effectLst/>
                        <a:latin typeface="+mn-lt"/>
                      </a:endParaRPr>
                    </a:p>
                  </a:txBody>
                  <a:tcPr marL="7620" marR="7620" marT="7620" marB="0" anchor="b"/>
                </a:tc>
                <a:tc>
                  <a:txBody>
                    <a:bodyPr/>
                    <a:lstStyle/>
                    <a:p>
                      <a:pPr algn="ctr" fontAlgn="b"/>
                      <a:r>
                        <a:rPr lang="en-GB" sz="1250" b="0" i="0" u="none" strike="noStrike" dirty="0">
                          <a:effectLst/>
                          <a:latin typeface="+mn-lt"/>
                        </a:rPr>
                        <a:t>2.50</a:t>
                      </a:r>
                    </a:p>
                  </a:txBody>
                  <a:tcPr marL="7620" marR="7620" marT="7620" marB="0" anchor="b"/>
                </a:tc>
                <a:tc>
                  <a:txBody>
                    <a:bodyPr/>
                    <a:lstStyle/>
                    <a:p>
                      <a:pPr algn="ctr" fontAlgn="b"/>
                      <a:r>
                        <a:rPr lang="en-GB" sz="1250" b="0" i="0" u="none" strike="noStrike" dirty="0">
                          <a:effectLst/>
                          <a:latin typeface="+mn-lt"/>
                        </a:rPr>
                        <a:t>-</a:t>
                      </a:r>
                    </a:p>
                  </a:txBody>
                  <a:tcPr marL="7620" marR="7620" marT="7620" marB="0" anchor="b"/>
                </a:tc>
                <a:tc>
                  <a:txBody>
                    <a:bodyPr/>
                    <a:lstStyle/>
                    <a:p>
                      <a:pPr algn="ctr" fontAlgn="b"/>
                      <a:r>
                        <a:rPr lang="en-GB" sz="1250" b="0" i="0" u="none" strike="noStrike" dirty="0">
                          <a:effectLst/>
                          <a:latin typeface="+mn-lt"/>
                        </a:rPr>
                        <a:t>1.50</a:t>
                      </a:r>
                    </a:p>
                  </a:txBody>
                  <a:tcPr marL="7620" marR="7620" marT="7620" marB="0" anchor="b"/>
                </a:tc>
                <a:tc>
                  <a:txBody>
                    <a:bodyPr/>
                    <a:lstStyle/>
                    <a:p>
                      <a:pPr algn="ctr" fontAlgn="b"/>
                      <a:r>
                        <a:rPr lang="en-GB" sz="1250" b="0" i="0" u="none" strike="noStrike" dirty="0">
                          <a:effectLst/>
                          <a:latin typeface="+mn-lt"/>
                        </a:rPr>
                        <a:t>3.50</a:t>
                      </a:r>
                    </a:p>
                  </a:txBody>
                  <a:tcPr marL="7620" marR="7620" marT="7620" marB="0" anchor="b"/>
                </a:tc>
                <a:tc>
                  <a:txBody>
                    <a:bodyPr/>
                    <a:lstStyle/>
                    <a:p>
                      <a:pPr algn="ctr" fontAlgn="b"/>
                      <a:r>
                        <a:rPr lang="en-GB" sz="1250" b="0" i="0" u="none" strike="noStrike" dirty="0">
                          <a:effectLst/>
                          <a:latin typeface="+mn-lt"/>
                        </a:rPr>
                        <a:t>-</a:t>
                      </a:r>
                    </a:p>
                  </a:txBody>
                  <a:tcPr marL="7620" marR="7620" marT="7620" marB="0" anchor="b"/>
                </a:tc>
                <a:extLst>
                  <a:ext uri="{0D108BD9-81ED-4DB2-BD59-A6C34878D82A}">
                    <a16:rowId xmlns:a16="http://schemas.microsoft.com/office/drawing/2014/main" val="65633002"/>
                  </a:ext>
                </a:extLst>
              </a:tr>
              <a:tr h="204603">
                <a:tc>
                  <a:txBody>
                    <a:bodyPr/>
                    <a:lstStyle/>
                    <a:p>
                      <a:pPr algn="l" rtl="0" fontAlgn="b"/>
                      <a:r>
                        <a:rPr lang="en-GB" sz="1250" b="1" u="none" strike="noStrike" dirty="0">
                          <a:solidFill>
                            <a:srgbClr val="000000"/>
                          </a:solidFill>
                          <a:effectLst/>
                        </a:rPr>
                        <a:t>Admin staff</a:t>
                      </a:r>
                      <a:endParaRPr lang="en-GB" sz="1250" b="1" i="0" u="none" strike="noStrike" dirty="0">
                        <a:solidFill>
                          <a:srgbClr val="000000"/>
                        </a:solidFill>
                        <a:effectLst/>
                        <a:latin typeface="+mn-lt"/>
                      </a:endParaRPr>
                    </a:p>
                  </a:txBody>
                  <a:tcPr marL="7620" marR="7620" marT="7620" marB="0" anchor="b"/>
                </a:tc>
                <a:tc>
                  <a:txBody>
                    <a:bodyPr/>
                    <a:lstStyle/>
                    <a:p>
                      <a:pPr algn="ctr" fontAlgn="b"/>
                      <a:r>
                        <a:rPr lang="en-GB" sz="1250" b="0" i="0" u="none" strike="noStrike" dirty="0">
                          <a:effectLst/>
                          <a:latin typeface="+mn-lt"/>
                        </a:rPr>
                        <a:t>1.42</a:t>
                      </a:r>
                    </a:p>
                  </a:txBody>
                  <a:tcPr marL="7620" marR="7620" marT="7620" marB="0" anchor="b"/>
                </a:tc>
                <a:tc>
                  <a:txBody>
                    <a:bodyPr/>
                    <a:lstStyle/>
                    <a:p>
                      <a:pPr algn="ctr" fontAlgn="b"/>
                      <a:r>
                        <a:rPr lang="en-GB" sz="1250" b="0" i="0" u="none" strike="noStrike" dirty="0">
                          <a:effectLst/>
                          <a:latin typeface="+mn-lt"/>
                        </a:rPr>
                        <a:t>1.33</a:t>
                      </a:r>
                    </a:p>
                  </a:txBody>
                  <a:tcPr marL="7620" marR="7620" marT="7620" marB="0" anchor="b"/>
                </a:tc>
                <a:tc>
                  <a:txBody>
                    <a:bodyPr/>
                    <a:lstStyle/>
                    <a:p>
                      <a:pPr algn="ctr" fontAlgn="b"/>
                      <a:r>
                        <a:rPr lang="en-GB" sz="1250" b="0" i="0" u="none" strike="noStrike" dirty="0">
                          <a:effectLst/>
                          <a:latin typeface="+mn-lt"/>
                        </a:rPr>
                        <a:t>1.67</a:t>
                      </a:r>
                    </a:p>
                  </a:txBody>
                  <a:tcPr marL="7620" marR="7620" marT="7620" marB="0" anchor="b"/>
                </a:tc>
                <a:tc>
                  <a:txBody>
                    <a:bodyPr/>
                    <a:lstStyle/>
                    <a:p>
                      <a:pPr algn="ctr" fontAlgn="b"/>
                      <a:r>
                        <a:rPr lang="en-GB" sz="1250" b="0" i="0" u="none" strike="noStrike" dirty="0">
                          <a:effectLst/>
                          <a:latin typeface="+mn-lt"/>
                        </a:rPr>
                        <a:t>1.40</a:t>
                      </a:r>
                    </a:p>
                  </a:txBody>
                  <a:tcPr marL="7620" marR="7620" marT="7620" marB="0" anchor="b"/>
                </a:tc>
                <a:tc>
                  <a:txBody>
                    <a:bodyPr/>
                    <a:lstStyle/>
                    <a:p>
                      <a:pPr algn="ctr" fontAlgn="b"/>
                      <a:r>
                        <a:rPr lang="en-GB" sz="1250" b="0" i="0" u="none" strike="noStrike" dirty="0">
                          <a:effectLst/>
                          <a:latin typeface="+mn-lt"/>
                        </a:rPr>
                        <a:t>1.00</a:t>
                      </a:r>
                    </a:p>
                  </a:txBody>
                  <a:tcPr marL="7620" marR="7620" marT="7620" marB="0" anchor="b">
                    <a:solidFill>
                      <a:schemeClr val="accent3"/>
                    </a:solidFill>
                  </a:tcPr>
                </a:tc>
                <a:extLst>
                  <a:ext uri="{0D108BD9-81ED-4DB2-BD59-A6C34878D82A}">
                    <a16:rowId xmlns:a16="http://schemas.microsoft.com/office/drawing/2014/main" val="2267074719"/>
                  </a:ext>
                </a:extLst>
              </a:tr>
              <a:tr h="204603">
                <a:tc>
                  <a:txBody>
                    <a:bodyPr/>
                    <a:lstStyle/>
                    <a:p>
                      <a:pPr algn="l" rtl="0" fontAlgn="b"/>
                      <a:r>
                        <a:rPr lang="en-GB" sz="1250" b="1" u="none" strike="noStrike" dirty="0">
                          <a:solidFill>
                            <a:srgbClr val="000000"/>
                          </a:solidFill>
                          <a:effectLst/>
                        </a:rPr>
                        <a:t>Cleaning/housekeeping</a:t>
                      </a:r>
                      <a:endParaRPr lang="en-GB" sz="1250" b="1" i="0" u="none" strike="noStrike" dirty="0">
                        <a:solidFill>
                          <a:srgbClr val="000000"/>
                        </a:solidFill>
                        <a:effectLst/>
                        <a:latin typeface="+mn-lt"/>
                      </a:endParaRPr>
                    </a:p>
                  </a:txBody>
                  <a:tcPr marL="7620" marR="7620" marT="7620" marB="0" anchor="b"/>
                </a:tc>
                <a:tc>
                  <a:txBody>
                    <a:bodyPr/>
                    <a:lstStyle/>
                    <a:p>
                      <a:pPr algn="ctr" fontAlgn="b"/>
                      <a:r>
                        <a:rPr lang="en-GB" sz="1250" b="0" i="0" u="none" strike="noStrike" dirty="0">
                          <a:effectLst/>
                          <a:latin typeface="+mn-lt"/>
                        </a:rPr>
                        <a:t>3.21</a:t>
                      </a:r>
                    </a:p>
                  </a:txBody>
                  <a:tcPr marL="7620" marR="7620" marT="7620" marB="0" anchor="b"/>
                </a:tc>
                <a:tc>
                  <a:txBody>
                    <a:bodyPr/>
                    <a:lstStyle/>
                    <a:p>
                      <a:pPr algn="ctr" fontAlgn="b"/>
                      <a:r>
                        <a:rPr lang="en-GB" sz="1250" b="0" i="0" u="none" strike="noStrike" dirty="0">
                          <a:effectLst/>
                          <a:latin typeface="+mn-lt"/>
                        </a:rPr>
                        <a:t>6.40</a:t>
                      </a:r>
                    </a:p>
                  </a:txBody>
                  <a:tcPr marL="7620" marR="7620" marT="7620" marB="0" anchor="b">
                    <a:solidFill>
                      <a:schemeClr val="accent3"/>
                    </a:solidFill>
                  </a:tcPr>
                </a:tc>
                <a:tc>
                  <a:txBody>
                    <a:bodyPr/>
                    <a:lstStyle/>
                    <a:p>
                      <a:pPr algn="ctr" fontAlgn="b"/>
                      <a:r>
                        <a:rPr lang="en-GB" sz="1250" b="0" i="0" u="none" strike="noStrike" dirty="0">
                          <a:effectLst/>
                          <a:latin typeface="+mn-lt"/>
                        </a:rPr>
                        <a:t>2.68</a:t>
                      </a:r>
                    </a:p>
                  </a:txBody>
                  <a:tcPr marL="7620" marR="7620" marT="7620" marB="0" anchor="b">
                    <a:solidFill>
                      <a:schemeClr val="accent3"/>
                    </a:solidFill>
                  </a:tcPr>
                </a:tc>
                <a:tc>
                  <a:txBody>
                    <a:bodyPr/>
                    <a:lstStyle/>
                    <a:p>
                      <a:pPr algn="ctr" fontAlgn="b"/>
                      <a:r>
                        <a:rPr lang="en-GB" sz="1250" b="0" i="0" u="none" strike="noStrike" dirty="0">
                          <a:effectLst/>
                          <a:latin typeface="+mn-lt"/>
                        </a:rPr>
                        <a:t>3.17</a:t>
                      </a:r>
                    </a:p>
                  </a:txBody>
                  <a:tcPr marL="7620" marR="7620" marT="7620" marB="0" anchor="b"/>
                </a:tc>
                <a:tc>
                  <a:txBody>
                    <a:bodyPr/>
                    <a:lstStyle/>
                    <a:p>
                      <a:pPr algn="ctr" fontAlgn="b"/>
                      <a:r>
                        <a:rPr lang="en-GB" sz="1250" b="0" i="0" u="none" strike="noStrike" dirty="0">
                          <a:effectLst/>
                          <a:latin typeface="+mn-lt"/>
                        </a:rPr>
                        <a:t>1.00</a:t>
                      </a:r>
                    </a:p>
                  </a:txBody>
                  <a:tcPr marL="7620" marR="7620" marT="7620" marB="0" anchor="b">
                    <a:solidFill>
                      <a:schemeClr val="accent3"/>
                    </a:solidFill>
                  </a:tcPr>
                </a:tc>
                <a:extLst>
                  <a:ext uri="{0D108BD9-81ED-4DB2-BD59-A6C34878D82A}">
                    <a16:rowId xmlns:a16="http://schemas.microsoft.com/office/drawing/2014/main" val="3309024179"/>
                  </a:ext>
                </a:extLst>
              </a:tr>
              <a:tr h="204603">
                <a:tc>
                  <a:txBody>
                    <a:bodyPr/>
                    <a:lstStyle/>
                    <a:p>
                      <a:pPr algn="l" rtl="0" fontAlgn="b"/>
                      <a:r>
                        <a:rPr lang="en-GB" sz="1250" b="1" u="none" strike="noStrike" dirty="0">
                          <a:solidFill>
                            <a:srgbClr val="000000"/>
                          </a:solidFill>
                          <a:effectLst/>
                        </a:rPr>
                        <a:t>Front of house/reception</a:t>
                      </a:r>
                      <a:endParaRPr lang="en-GB" sz="1250" b="1" i="0" u="none" strike="noStrike" dirty="0">
                        <a:solidFill>
                          <a:srgbClr val="000000"/>
                        </a:solidFill>
                        <a:effectLst/>
                        <a:latin typeface="+mn-lt"/>
                      </a:endParaRPr>
                    </a:p>
                  </a:txBody>
                  <a:tcPr marL="7620" marR="7620" marT="7620" marB="0" anchor="b"/>
                </a:tc>
                <a:tc>
                  <a:txBody>
                    <a:bodyPr/>
                    <a:lstStyle/>
                    <a:p>
                      <a:pPr algn="ctr" fontAlgn="b"/>
                      <a:r>
                        <a:rPr lang="en-GB" sz="1250" b="0" i="0" u="none" strike="noStrike" dirty="0">
                          <a:effectLst/>
                          <a:latin typeface="+mn-lt"/>
                        </a:rPr>
                        <a:t>4.04</a:t>
                      </a:r>
                    </a:p>
                  </a:txBody>
                  <a:tcPr marL="7620" marR="7620" marT="7620" marB="0" anchor="b">
                    <a:solidFill>
                      <a:schemeClr val="accent3"/>
                    </a:solidFill>
                  </a:tcPr>
                </a:tc>
                <a:tc>
                  <a:txBody>
                    <a:bodyPr/>
                    <a:lstStyle/>
                    <a:p>
                      <a:pPr algn="ctr" fontAlgn="b"/>
                      <a:r>
                        <a:rPr lang="en-GB" sz="1250" b="0" i="0" u="none" strike="noStrike" dirty="0">
                          <a:effectLst/>
                          <a:latin typeface="+mn-lt"/>
                        </a:rPr>
                        <a:t>-</a:t>
                      </a:r>
                    </a:p>
                  </a:txBody>
                  <a:tcPr marL="7620" marR="7620" marT="7620" marB="0" anchor="b"/>
                </a:tc>
                <a:tc>
                  <a:txBody>
                    <a:bodyPr/>
                    <a:lstStyle/>
                    <a:p>
                      <a:pPr algn="ctr" fontAlgn="b"/>
                      <a:r>
                        <a:rPr lang="en-GB" sz="1250" b="0" i="0" u="none" strike="noStrike" dirty="0">
                          <a:effectLst/>
                          <a:latin typeface="+mn-lt"/>
                        </a:rPr>
                        <a:t>3.29</a:t>
                      </a:r>
                    </a:p>
                  </a:txBody>
                  <a:tcPr marL="7620" marR="7620" marT="7620" marB="0" anchor="b">
                    <a:solidFill>
                      <a:schemeClr val="accent3"/>
                    </a:solidFill>
                  </a:tcPr>
                </a:tc>
                <a:tc>
                  <a:txBody>
                    <a:bodyPr/>
                    <a:lstStyle/>
                    <a:p>
                      <a:pPr algn="ctr" fontAlgn="b"/>
                      <a:r>
                        <a:rPr lang="en-GB" sz="1250" b="0" i="0" u="none" strike="noStrike" dirty="0">
                          <a:effectLst/>
                          <a:latin typeface="+mn-lt"/>
                        </a:rPr>
                        <a:t>5.78</a:t>
                      </a:r>
                    </a:p>
                  </a:txBody>
                  <a:tcPr marL="7620" marR="7620" marT="7620" marB="0" anchor="b">
                    <a:solidFill>
                      <a:schemeClr val="accent3"/>
                    </a:solidFill>
                  </a:tcPr>
                </a:tc>
                <a:tc>
                  <a:txBody>
                    <a:bodyPr/>
                    <a:lstStyle/>
                    <a:p>
                      <a:pPr algn="ctr" fontAlgn="b"/>
                      <a:r>
                        <a:rPr lang="en-GB" sz="1250" b="0" i="0" u="none" strike="noStrike" dirty="0">
                          <a:effectLst/>
                          <a:latin typeface="+mn-lt"/>
                        </a:rPr>
                        <a:t>2.50</a:t>
                      </a:r>
                    </a:p>
                  </a:txBody>
                  <a:tcPr marL="7620" marR="7620" marT="7620" marB="0" anchor="b">
                    <a:solidFill>
                      <a:schemeClr val="accent3"/>
                    </a:solidFill>
                  </a:tcPr>
                </a:tc>
                <a:extLst>
                  <a:ext uri="{0D108BD9-81ED-4DB2-BD59-A6C34878D82A}">
                    <a16:rowId xmlns:a16="http://schemas.microsoft.com/office/drawing/2014/main" val="4055468732"/>
                  </a:ext>
                </a:extLst>
              </a:tr>
              <a:tr h="204603">
                <a:tc>
                  <a:txBody>
                    <a:bodyPr/>
                    <a:lstStyle/>
                    <a:p>
                      <a:pPr algn="l" rtl="0" fontAlgn="b"/>
                      <a:r>
                        <a:rPr lang="en-GB" sz="1250" b="1" u="none" strike="noStrike" dirty="0">
                          <a:solidFill>
                            <a:srgbClr val="000000"/>
                          </a:solidFill>
                          <a:effectLst/>
                        </a:rPr>
                        <a:t>IT</a:t>
                      </a:r>
                      <a:endParaRPr lang="en-GB" sz="1250" b="1" i="0" u="none" strike="noStrike" dirty="0">
                        <a:solidFill>
                          <a:srgbClr val="000000"/>
                        </a:solidFill>
                        <a:effectLst/>
                        <a:latin typeface="+mn-lt"/>
                      </a:endParaRPr>
                    </a:p>
                  </a:txBody>
                  <a:tcPr marL="7620" marR="7620" marT="7620" marB="0" anchor="b"/>
                </a:tc>
                <a:tc>
                  <a:txBody>
                    <a:bodyPr/>
                    <a:lstStyle/>
                    <a:p>
                      <a:pPr algn="ctr" fontAlgn="b"/>
                      <a:r>
                        <a:rPr lang="en-GB" sz="1250" b="0" i="0" u="none" strike="noStrike" dirty="0">
                          <a:effectLst/>
                          <a:latin typeface="+mn-lt"/>
                        </a:rPr>
                        <a:t>-</a:t>
                      </a:r>
                    </a:p>
                  </a:txBody>
                  <a:tcPr marL="7620" marR="7620" marT="7620" marB="0" anchor="b"/>
                </a:tc>
                <a:tc>
                  <a:txBody>
                    <a:bodyPr/>
                    <a:lstStyle/>
                    <a:p>
                      <a:pPr algn="ctr" fontAlgn="b"/>
                      <a:r>
                        <a:rPr lang="en-GB" sz="1250" b="0" i="0" u="none" strike="noStrike" dirty="0">
                          <a:effectLst/>
                          <a:latin typeface="+mn-lt"/>
                        </a:rPr>
                        <a:t>-</a:t>
                      </a:r>
                    </a:p>
                  </a:txBody>
                  <a:tcPr marL="7620" marR="7620" marT="7620" marB="0" anchor="b"/>
                </a:tc>
                <a:tc>
                  <a:txBody>
                    <a:bodyPr/>
                    <a:lstStyle/>
                    <a:p>
                      <a:pPr algn="ctr" fontAlgn="b"/>
                      <a:r>
                        <a:rPr lang="en-GB" sz="1250" b="0" i="0" u="none" strike="noStrike" dirty="0">
                          <a:effectLst/>
                          <a:latin typeface="+mn-lt"/>
                        </a:rPr>
                        <a:t>-</a:t>
                      </a:r>
                    </a:p>
                  </a:txBody>
                  <a:tcPr marL="7620" marR="7620" marT="7620" marB="0" anchor="b"/>
                </a:tc>
                <a:tc>
                  <a:txBody>
                    <a:bodyPr/>
                    <a:lstStyle/>
                    <a:p>
                      <a:pPr algn="ctr" fontAlgn="b"/>
                      <a:r>
                        <a:rPr lang="en-GB" sz="1250" b="0" i="0" u="none" strike="noStrike" dirty="0">
                          <a:effectLst/>
                          <a:latin typeface="+mn-lt"/>
                        </a:rPr>
                        <a:t>-</a:t>
                      </a:r>
                    </a:p>
                  </a:txBody>
                  <a:tcPr marL="7620" marR="7620" marT="7620" marB="0" anchor="b"/>
                </a:tc>
                <a:tc>
                  <a:txBody>
                    <a:bodyPr/>
                    <a:lstStyle/>
                    <a:p>
                      <a:pPr algn="ctr" fontAlgn="b"/>
                      <a:r>
                        <a:rPr lang="en-GB" sz="1250" b="0" i="0" u="none" strike="noStrike" dirty="0">
                          <a:effectLst/>
                          <a:latin typeface="+mn-lt"/>
                        </a:rPr>
                        <a:t>-</a:t>
                      </a:r>
                    </a:p>
                  </a:txBody>
                  <a:tcPr marL="7620" marR="7620" marT="7620" marB="0" anchor="b"/>
                </a:tc>
                <a:extLst>
                  <a:ext uri="{0D108BD9-81ED-4DB2-BD59-A6C34878D82A}">
                    <a16:rowId xmlns:a16="http://schemas.microsoft.com/office/drawing/2014/main" val="3791224773"/>
                  </a:ext>
                </a:extLst>
              </a:tr>
              <a:tr h="204603">
                <a:tc>
                  <a:txBody>
                    <a:bodyPr/>
                    <a:lstStyle/>
                    <a:p>
                      <a:pPr algn="l" rtl="0" fontAlgn="b"/>
                      <a:r>
                        <a:rPr lang="en-GB" sz="1250" b="1" u="none" strike="noStrike" dirty="0">
                          <a:solidFill>
                            <a:srgbClr val="000000"/>
                          </a:solidFill>
                          <a:effectLst/>
                        </a:rPr>
                        <a:t>Finance</a:t>
                      </a:r>
                      <a:endParaRPr lang="en-GB" sz="1250" b="1" i="0" u="none" strike="noStrike" dirty="0">
                        <a:solidFill>
                          <a:srgbClr val="000000"/>
                        </a:solidFill>
                        <a:effectLst/>
                        <a:latin typeface="+mn-lt"/>
                      </a:endParaRPr>
                    </a:p>
                  </a:txBody>
                  <a:tcPr marL="7620" marR="7620" marT="7620" marB="0" anchor="b"/>
                </a:tc>
                <a:tc>
                  <a:txBody>
                    <a:bodyPr/>
                    <a:lstStyle/>
                    <a:p>
                      <a:pPr algn="ctr" fontAlgn="b"/>
                      <a:r>
                        <a:rPr lang="en-GB" sz="1250" b="0" i="0" u="none" strike="noStrike" dirty="0">
                          <a:effectLst/>
                          <a:latin typeface="+mn-lt"/>
                        </a:rPr>
                        <a:t>1.00</a:t>
                      </a:r>
                    </a:p>
                  </a:txBody>
                  <a:tcPr marL="7620" marR="7620" marT="7620" marB="0" anchor="b"/>
                </a:tc>
                <a:tc>
                  <a:txBody>
                    <a:bodyPr/>
                    <a:lstStyle/>
                    <a:p>
                      <a:pPr algn="ctr" fontAlgn="b"/>
                      <a:r>
                        <a:rPr lang="en-GB" sz="1250" b="0" i="0" u="none" strike="noStrike" dirty="0">
                          <a:effectLst/>
                          <a:latin typeface="+mn-lt"/>
                        </a:rPr>
                        <a:t>-</a:t>
                      </a:r>
                    </a:p>
                  </a:txBody>
                  <a:tcPr marL="7620" marR="7620" marT="7620" marB="0" anchor="b"/>
                </a:tc>
                <a:tc>
                  <a:txBody>
                    <a:bodyPr/>
                    <a:lstStyle/>
                    <a:p>
                      <a:pPr algn="ctr" fontAlgn="b"/>
                      <a:r>
                        <a:rPr lang="en-GB" sz="1250" b="0" i="0" u="none" strike="noStrike" dirty="0">
                          <a:effectLst/>
                          <a:latin typeface="+mn-lt"/>
                        </a:rPr>
                        <a:t>1.00</a:t>
                      </a:r>
                    </a:p>
                  </a:txBody>
                  <a:tcPr marL="7620" marR="7620" marT="7620" marB="0" anchor="b"/>
                </a:tc>
                <a:tc>
                  <a:txBody>
                    <a:bodyPr/>
                    <a:lstStyle/>
                    <a:p>
                      <a:pPr algn="ctr" fontAlgn="b"/>
                      <a:r>
                        <a:rPr lang="en-GB" sz="1250" b="0" i="0" u="none" strike="noStrike" dirty="0">
                          <a:effectLst/>
                          <a:latin typeface="+mn-lt"/>
                        </a:rPr>
                        <a:t>-</a:t>
                      </a:r>
                    </a:p>
                  </a:txBody>
                  <a:tcPr marL="7620" marR="7620" marT="7620" marB="0" anchor="b"/>
                </a:tc>
                <a:tc>
                  <a:txBody>
                    <a:bodyPr/>
                    <a:lstStyle/>
                    <a:p>
                      <a:pPr algn="ctr" fontAlgn="b"/>
                      <a:r>
                        <a:rPr lang="en-GB" sz="1250" b="0" i="0" u="none" strike="noStrike" dirty="0">
                          <a:effectLst/>
                          <a:latin typeface="+mn-lt"/>
                        </a:rPr>
                        <a:t>-</a:t>
                      </a:r>
                    </a:p>
                  </a:txBody>
                  <a:tcPr marL="7620" marR="7620" marT="7620" marB="0" anchor="b"/>
                </a:tc>
                <a:extLst>
                  <a:ext uri="{0D108BD9-81ED-4DB2-BD59-A6C34878D82A}">
                    <a16:rowId xmlns:a16="http://schemas.microsoft.com/office/drawing/2014/main" val="1694646832"/>
                  </a:ext>
                </a:extLst>
              </a:tr>
              <a:tr h="204603">
                <a:tc>
                  <a:txBody>
                    <a:bodyPr/>
                    <a:lstStyle/>
                    <a:p>
                      <a:pPr algn="l" rtl="0" fontAlgn="b"/>
                      <a:r>
                        <a:rPr lang="en-GB" sz="1250" b="1" u="none" strike="noStrike" dirty="0">
                          <a:solidFill>
                            <a:srgbClr val="000000"/>
                          </a:solidFill>
                          <a:effectLst/>
                        </a:rPr>
                        <a:t>Marketing</a:t>
                      </a:r>
                      <a:endParaRPr lang="en-GB" sz="1250" b="1" i="0" u="none" strike="noStrike" dirty="0">
                        <a:solidFill>
                          <a:srgbClr val="000000"/>
                        </a:solidFill>
                        <a:effectLst/>
                        <a:latin typeface="+mn-lt"/>
                      </a:endParaRPr>
                    </a:p>
                  </a:txBody>
                  <a:tcPr marL="7620" marR="7620" marT="7620" marB="0" anchor="b"/>
                </a:tc>
                <a:tc>
                  <a:txBody>
                    <a:bodyPr/>
                    <a:lstStyle/>
                    <a:p>
                      <a:pPr algn="ctr" fontAlgn="b"/>
                      <a:r>
                        <a:rPr lang="en-GB" sz="1250" b="0" i="0" u="none" strike="noStrike" dirty="0">
                          <a:effectLst/>
                          <a:latin typeface="+mn-lt"/>
                        </a:rPr>
                        <a:t>1.60</a:t>
                      </a:r>
                    </a:p>
                  </a:txBody>
                  <a:tcPr marL="7620" marR="7620" marT="7620" marB="0" anchor="b"/>
                </a:tc>
                <a:tc>
                  <a:txBody>
                    <a:bodyPr/>
                    <a:lstStyle/>
                    <a:p>
                      <a:pPr algn="ctr" fontAlgn="b"/>
                      <a:r>
                        <a:rPr lang="en-GB" sz="1250" b="0" i="0" u="none" strike="noStrike" dirty="0">
                          <a:effectLst/>
                          <a:latin typeface="+mn-lt"/>
                        </a:rPr>
                        <a:t>1.00</a:t>
                      </a:r>
                    </a:p>
                  </a:txBody>
                  <a:tcPr marL="7620" marR="7620" marT="7620" marB="0" anchor="b"/>
                </a:tc>
                <a:tc>
                  <a:txBody>
                    <a:bodyPr/>
                    <a:lstStyle/>
                    <a:p>
                      <a:pPr algn="ctr" fontAlgn="b"/>
                      <a:r>
                        <a:rPr lang="en-GB" sz="1250" b="0" i="0" u="none" strike="noStrike" dirty="0">
                          <a:effectLst/>
                          <a:latin typeface="+mn-lt"/>
                        </a:rPr>
                        <a:t>1.00</a:t>
                      </a:r>
                    </a:p>
                  </a:txBody>
                  <a:tcPr marL="7620" marR="7620" marT="7620" marB="0" anchor="b"/>
                </a:tc>
                <a:tc>
                  <a:txBody>
                    <a:bodyPr/>
                    <a:lstStyle/>
                    <a:p>
                      <a:pPr algn="ctr" fontAlgn="b"/>
                      <a:r>
                        <a:rPr lang="en-GB" sz="1250" b="0" i="0" u="none" strike="noStrike" dirty="0">
                          <a:effectLst/>
                          <a:latin typeface="+mn-lt"/>
                        </a:rPr>
                        <a:t>4.00</a:t>
                      </a:r>
                    </a:p>
                  </a:txBody>
                  <a:tcPr marL="7620" marR="7620" marT="7620" marB="0" anchor="b"/>
                </a:tc>
                <a:tc>
                  <a:txBody>
                    <a:bodyPr/>
                    <a:lstStyle/>
                    <a:p>
                      <a:pPr algn="ctr" fontAlgn="b"/>
                      <a:r>
                        <a:rPr lang="en-GB" sz="1250" b="0" i="0" u="none" strike="noStrike" dirty="0">
                          <a:effectLst/>
                          <a:latin typeface="+mn-lt"/>
                        </a:rPr>
                        <a:t>-</a:t>
                      </a:r>
                    </a:p>
                  </a:txBody>
                  <a:tcPr marL="7620" marR="7620" marT="7620" marB="0" anchor="b"/>
                </a:tc>
                <a:extLst>
                  <a:ext uri="{0D108BD9-81ED-4DB2-BD59-A6C34878D82A}">
                    <a16:rowId xmlns:a16="http://schemas.microsoft.com/office/drawing/2014/main" val="1534440840"/>
                  </a:ext>
                </a:extLst>
              </a:tr>
              <a:tr h="204603">
                <a:tc>
                  <a:txBody>
                    <a:bodyPr/>
                    <a:lstStyle/>
                    <a:p>
                      <a:pPr algn="l" rtl="0" fontAlgn="b"/>
                      <a:r>
                        <a:rPr lang="en-GB" sz="1250" b="1" u="none" strike="noStrike" dirty="0">
                          <a:solidFill>
                            <a:srgbClr val="000000"/>
                          </a:solidFill>
                          <a:effectLst/>
                        </a:rPr>
                        <a:t>Beauty/gym leisure</a:t>
                      </a:r>
                      <a:endParaRPr lang="en-GB" sz="1250" b="1" i="0" u="none" strike="noStrike" dirty="0">
                        <a:solidFill>
                          <a:srgbClr val="000000"/>
                        </a:solidFill>
                        <a:effectLst/>
                        <a:latin typeface="+mn-lt"/>
                      </a:endParaRPr>
                    </a:p>
                  </a:txBody>
                  <a:tcPr marL="7620" marR="7620" marT="7620" marB="0" anchor="b"/>
                </a:tc>
                <a:tc>
                  <a:txBody>
                    <a:bodyPr/>
                    <a:lstStyle/>
                    <a:p>
                      <a:pPr algn="ctr" fontAlgn="b"/>
                      <a:r>
                        <a:rPr lang="en-GB" sz="1250" b="0" i="0" u="none" strike="noStrike" dirty="0">
                          <a:effectLst/>
                          <a:latin typeface="+mn-lt"/>
                        </a:rPr>
                        <a:t>1.00</a:t>
                      </a:r>
                    </a:p>
                  </a:txBody>
                  <a:tcPr marL="7620" marR="7620" marT="7620" marB="0" anchor="b"/>
                </a:tc>
                <a:tc>
                  <a:txBody>
                    <a:bodyPr/>
                    <a:lstStyle/>
                    <a:p>
                      <a:pPr algn="ctr" fontAlgn="b"/>
                      <a:r>
                        <a:rPr lang="en-GB" sz="1250" b="0" i="0" u="none" strike="noStrike" dirty="0">
                          <a:effectLst/>
                          <a:latin typeface="+mn-lt"/>
                        </a:rPr>
                        <a:t>-</a:t>
                      </a:r>
                    </a:p>
                  </a:txBody>
                  <a:tcPr marL="7620" marR="7620" marT="7620" marB="0" anchor="b"/>
                </a:tc>
                <a:tc>
                  <a:txBody>
                    <a:bodyPr/>
                    <a:lstStyle/>
                    <a:p>
                      <a:pPr algn="ctr" fontAlgn="b"/>
                      <a:r>
                        <a:rPr lang="en-GB" sz="1250" b="0" i="0" u="none" strike="noStrike" dirty="0">
                          <a:effectLst/>
                          <a:latin typeface="+mn-lt"/>
                        </a:rPr>
                        <a:t>1.00</a:t>
                      </a:r>
                    </a:p>
                  </a:txBody>
                  <a:tcPr marL="7620" marR="7620" marT="7620" marB="0" anchor="b"/>
                </a:tc>
                <a:tc>
                  <a:txBody>
                    <a:bodyPr/>
                    <a:lstStyle/>
                    <a:p>
                      <a:pPr algn="ctr" fontAlgn="b"/>
                      <a:r>
                        <a:rPr lang="en-GB" sz="1250" b="0" i="0" u="none" strike="noStrike" dirty="0">
                          <a:effectLst/>
                          <a:latin typeface="+mn-lt"/>
                        </a:rPr>
                        <a:t>1.00</a:t>
                      </a:r>
                    </a:p>
                  </a:txBody>
                  <a:tcPr marL="7620" marR="7620" marT="7620" marB="0" anchor="b"/>
                </a:tc>
                <a:tc>
                  <a:txBody>
                    <a:bodyPr/>
                    <a:lstStyle/>
                    <a:p>
                      <a:pPr algn="ctr" fontAlgn="b"/>
                      <a:r>
                        <a:rPr lang="en-GB" sz="1250" b="0" i="0" u="none" strike="noStrike" dirty="0">
                          <a:effectLst/>
                          <a:latin typeface="+mn-lt"/>
                        </a:rPr>
                        <a:t>-</a:t>
                      </a:r>
                    </a:p>
                  </a:txBody>
                  <a:tcPr marL="7620" marR="7620" marT="7620" marB="0" anchor="b"/>
                </a:tc>
                <a:extLst>
                  <a:ext uri="{0D108BD9-81ED-4DB2-BD59-A6C34878D82A}">
                    <a16:rowId xmlns:a16="http://schemas.microsoft.com/office/drawing/2014/main" val="171585549"/>
                  </a:ext>
                </a:extLst>
              </a:tr>
              <a:tr h="204603">
                <a:tc>
                  <a:txBody>
                    <a:bodyPr/>
                    <a:lstStyle/>
                    <a:p>
                      <a:pPr algn="l" rtl="0" fontAlgn="b"/>
                      <a:r>
                        <a:rPr lang="en-GB" sz="1250" b="1" u="none" strike="noStrike" dirty="0">
                          <a:solidFill>
                            <a:srgbClr val="000000"/>
                          </a:solidFill>
                          <a:effectLst/>
                        </a:rPr>
                        <a:t>Grounds/maintenance</a:t>
                      </a:r>
                      <a:endParaRPr lang="en-GB" sz="1250" b="1" i="0" u="none" strike="noStrike" dirty="0">
                        <a:solidFill>
                          <a:srgbClr val="000000"/>
                        </a:solidFill>
                        <a:effectLst/>
                        <a:latin typeface="+mn-lt"/>
                      </a:endParaRPr>
                    </a:p>
                  </a:txBody>
                  <a:tcPr marL="7620" marR="7620" marT="7620" marB="0" anchor="b"/>
                </a:tc>
                <a:tc>
                  <a:txBody>
                    <a:bodyPr/>
                    <a:lstStyle/>
                    <a:p>
                      <a:pPr algn="ctr" fontAlgn="b"/>
                      <a:r>
                        <a:rPr lang="en-GB" sz="1250" b="0" i="0" u="none" strike="noStrike" dirty="0">
                          <a:effectLst/>
                          <a:latin typeface="+mn-lt"/>
                        </a:rPr>
                        <a:t>1.31</a:t>
                      </a:r>
                    </a:p>
                  </a:txBody>
                  <a:tcPr marL="7620" marR="7620" marT="7620" marB="0" anchor="b"/>
                </a:tc>
                <a:tc>
                  <a:txBody>
                    <a:bodyPr/>
                    <a:lstStyle/>
                    <a:p>
                      <a:pPr algn="ctr" fontAlgn="b"/>
                      <a:r>
                        <a:rPr lang="en-GB" sz="1250" b="0" i="0" u="none" strike="noStrike" dirty="0">
                          <a:effectLst/>
                          <a:latin typeface="+mn-lt"/>
                        </a:rPr>
                        <a:t>-</a:t>
                      </a:r>
                    </a:p>
                  </a:txBody>
                  <a:tcPr marL="7620" marR="7620" marT="7620" marB="0" anchor="b"/>
                </a:tc>
                <a:tc>
                  <a:txBody>
                    <a:bodyPr/>
                    <a:lstStyle/>
                    <a:p>
                      <a:pPr algn="ctr" fontAlgn="b"/>
                      <a:r>
                        <a:rPr lang="en-GB" sz="1250" b="0" i="0" u="none" strike="noStrike" dirty="0">
                          <a:effectLst/>
                          <a:latin typeface="+mn-lt"/>
                        </a:rPr>
                        <a:t>1.20</a:t>
                      </a:r>
                    </a:p>
                  </a:txBody>
                  <a:tcPr marL="7620" marR="7620" marT="7620" marB="0" anchor="b"/>
                </a:tc>
                <a:tc>
                  <a:txBody>
                    <a:bodyPr/>
                    <a:lstStyle/>
                    <a:p>
                      <a:pPr algn="ctr" fontAlgn="b"/>
                      <a:r>
                        <a:rPr lang="en-GB" sz="1250" b="0" i="0" u="none" strike="noStrike" dirty="0">
                          <a:effectLst/>
                          <a:latin typeface="+mn-lt"/>
                        </a:rPr>
                        <a:t>1.50</a:t>
                      </a:r>
                    </a:p>
                  </a:txBody>
                  <a:tcPr marL="7620" marR="7620" marT="7620" marB="0" anchor="b"/>
                </a:tc>
                <a:tc>
                  <a:txBody>
                    <a:bodyPr/>
                    <a:lstStyle/>
                    <a:p>
                      <a:pPr algn="ctr" fontAlgn="b"/>
                      <a:r>
                        <a:rPr lang="en-GB" sz="1250" b="0" i="0" u="none" strike="noStrike" dirty="0">
                          <a:effectLst/>
                          <a:latin typeface="+mn-lt"/>
                        </a:rPr>
                        <a:t>1.00</a:t>
                      </a:r>
                    </a:p>
                  </a:txBody>
                  <a:tcPr marL="7620" marR="7620" marT="7620" marB="0" anchor="b"/>
                </a:tc>
                <a:extLst>
                  <a:ext uri="{0D108BD9-81ED-4DB2-BD59-A6C34878D82A}">
                    <a16:rowId xmlns:a16="http://schemas.microsoft.com/office/drawing/2014/main" val="2636905893"/>
                  </a:ext>
                </a:extLst>
              </a:tr>
              <a:tr h="204603">
                <a:tc>
                  <a:txBody>
                    <a:bodyPr/>
                    <a:lstStyle/>
                    <a:p>
                      <a:pPr algn="l" rtl="0" fontAlgn="b"/>
                      <a:r>
                        <a:rPr lang="en-GB" sz="1250" b="1" u="none" strike="noStrike" dirty="0">
                          <a:solidFill>
                            <a:srgbClr val="000000"/>
                          </a:solidFill>
                          <a:effectLst/>
                        </a:rPr>
                        <a:t>Customer services</a:t>
                      </a:r>
                      <a:endParaRPr lang="en-GB" sz="1250" b="1" i="0" u="none" strike="noStrike" dirty="0">
                        <a:solidFill>
                          <a:srgbClr val="000000"/>
                        </a:solidFill>
                        <a:effectLst/>
                        <a:latin typeface="+mn-lt"/>
                      </a:endParaRPr>
                    </a:p>
                  </a:txBody>
                  <a:tcPr marL="7620" marR="7620" marT="7620" marB="0" anchor="b"/>
                </a:tc>
                <a:tc>
                  <a:txBody>
                    <a:bodyPr/>
                    <a:lstStyle/>
                    <a:p>
                      <a:pPr algn="ctr" fontAlgn="b"/>
                      <a:r>
                        <a:rPr lang="en-GB" sz="1250" b="0" i="0" u="none" strike="noStrike" dirty="0">
                          <a:effectLst/>
                          <a:latin typeface="+mn-lt"/>
                        </a:rPr>
                        <a:t>5.00</a:t>
                      </a:r>
                    </a:p>
                  </a:txBody>
                  <a:tcPr marL="7620" marR="7620" marT="7620" marB="0" anchor="b">
                    <a:solidFill>
                      <a:schemeClr val="accent3"/>
                    </a:solidFill>
                  </a:tcPr>
                </a:tc>
                <a:tc>
                  <a:txBody>
                    <a:bodyPr/>
                    <a:lstStyle/>
                    <a:p>
                      <a:pPr algn="ctr" fontAlgn="b"/>
                      <a:r>
                        <a:rPr lang="en-GB" sz="1250" b="0" i="0" u="none" strike="noStrike" dirty="0">
                          <a:effectLst/>
                          <a:latin typeface="+mn-lt"/>
                        </a:rPr>
                        <a:t>2.00</a:t>
                      </a:r>
                    </a:p>
                  </a:txBody>
                  <a:tcPr marL="7620" marR="7620" marT="7620" marB="0" anchor="b">
                    <a:solidFill>
                      <a:schemeClr val="accent3"/>
                    </a:solidFill>
                  </a:tcPr>
                </a:tc>
                <a:tc>
                  <a:txBody>
                    <a:bodyPr/>
                    <a:lstStyle/>
                    <a:p>
                      <a:pPr algn="ctr" fontAlgn="b"/>
                      <a:r>
                        <a:rPr lang="en-GB" sz="1250" b="0" i="0" u="none" strike="noStrike" dirty="0">
                          <a:effectLst/>
                          <a:latin typeface="+mn-lt"/>
                        </a:rPr>
                        <a:t>4.50</a:t>
                      </a:r>
                    </a:p>
                  </a:txBody>
                  <a:tcPr marL="7620" marR="7620" marT="7620" marB="0" anchor="b">
                    <a:solidFill>
                      <a:schemeClr val="accent3"/>
                    </a:solidFill>
                  </a:tcPr>
                </a:tc>
                <a:tc>
                  <a:txBody>
                    <a:bodyPr/>
                    <a:lstStyle/>
                    <a:p>
                      <a:pPr algn="ctr" fontAlgn="b"/>
                      <a:r>
                        <a:rPr lang="en-GB" sz="1250" b="0" i="0" u="none" strike="noStrike" dirty="0">
                          <a:effectLst/>
                          <a:latin typeface="+mn-lt"/>
                        </a:rPr>
                        <a:t>10.00</a:t>
                      </a:r>
                    </a:p>
                  </a:txBody>
                  <a:tcPr marL="7620" marR="7620" marT="7620" marB="0" anchor="b">
                    <a:solidFill>
                      <a:schemeClr val="accent3"/>
                    </a:solidFill>
                  </a:tcPr>
                </a:tc>
                <a:tc>
                  <a:txBody>
                    <a:bodyPr/>
                    <a:lstStyle/>
                    <a:p>
                      <a:pPr algn="ctr" fontAlgn="b"/>
                      <a:r>
                        <a:rPr lang="en-GB" sz="1250" b="0" i="0" u="none" strike="noStrike" dirty="0">
                          <a:effectLst/>
                          <a:latin typeface="+mn-lt"/>
                        </a:rPr>
                        <a:t>-</a:t>
                      </a:r>
                    </a:p>
                  </a:txBody>
                  <a:tcPr marL="7620" marR="7620" marT="7620" marB="0" anchor="b"/>
                </a:tc>
                <a:extLst>
                  <a:ext uri="{0D108BD9-81ED-4DB2-BD59-A6C34878D82A}">
                    <a16:rowId xmlns:a16="http://schemas.microsoft.com/office/drawing/2014/main" val="2657637052"/>
                  </a:ext>
                </a:extLst>
              </a:tr>
              <a:tr h="204603">
                <a:tc>
                  <a:txBody>
                    <a:bodyPr/>
                    <a:lstStyle/>
                    <a:p>
                      <a:pPr algn="l" rtl="0" fontAlgn="b"/>
                      <a:r>
                        <a:rPr lang="en-GB" sz="1250" b="1" u="none" strike="noStrike" dirty="0">
                          <a:solidFill>
                            <a:srgbClr val="000000"/>
                          </a:solidFill>
                          <a:effectLst/>
                        </a:rPr>
                        <a:t>Other</a:t>
                      </a:r>
                      <a:endParaRPr lang="en-GB" sz="1250" b="1" i="0" u="none" strike="noStrike" dirty="0">
                        <a:solidFill>
                          <a:srgbClr val="000000"/>
                        </a:solidFill>
                        <a:effectLst/>
                        <a:latin typeface="+mn-lt"/>
                      </a:endParaRPr>
                    </a:p>
                  </a:txBody>
                  <a:tcPr marL="7620" marR="7620" marT="7620" marB="0" anchor="b"/>
                </a:tc>
                <a:tc>
                  <a:txBody>
                    <a:bodyPr/>
                    <a:lstStyle/>
                    <a:p>
                      <a:pPr algn="ctr" fontAlgn="b"/>
                      <a:r>
                        <a:rPr lang="en-GB" sz="1250" b="0" i="0" u="none" strike="noStrike" dirty="0">
                          <a:effectLst/>
                          <a:latin typeface="+mn-lt"/>
                        </a:rPr>
                        <a:t>4.07</a:t>
                      </a:r>
                    </a:p>
                  </a:txBody>
                  <a:tcPr marL="7620" marR="7620" marT="7620" marB="0" anchor="b">
                    <a:solidFill>
                      <a:schemeClr val="accent3"/>
                    </a:solidFill>
                  </a:tcPr>
                </a:tc>
                <a:tc>
                  <a:txBody>
                    <a:bodyPr/>
                    <a:lstStyle/>
                    <a:p>
                      <a:pPr algn="ctr" fontAlgn="b"/>
                      <a:r>
                        <a:rPr lang="en-GB" sz="1250" b="0" i="0" u="none" strike="noStrike" dirty="0">
                          <a:effectLst/>
                          <a:latin typeface="+mn-lt"/>
                        </a:rPr>
                        <a:t>3.50</a:t>
                      </a:r>
                    </a:p>
                  </a:txBody>
                  <a:tcPr marL="7620" marR="7620" marT="7620" marB="0" anchor="b">
                    <a:solidFill>
                      <a:schemeClr val="accent3"/>
                    </a:solidFill>
                  </a:tcPr>
                </a:tc>
                <a:tc>
                  <a:txBody>
                    <a:bodyPr/>
                    <a:lstStyle/>
                    <a:p>
                      <a:pPr algn="ctr" fontAlgn="b"/>
                      <a:r>
                        <a:rPr lang="en-GB" sz="1250" b="0" i="0" u="none" strike="noStrike" dirty="0">
                          <a:effectLst/>
                          <a:latin typeface="+mn-lt"/>
                        </a:rPr>
                        <a:t>1.33</a:t>
                      </a:r>
                    </a:p>
                  </a:txBody>
                  <a:tcPr marL="7620" marR="7620" marT="7620" marB="0" anchor="b"/>
                </a:tc>
                <a:tc>
                  <a:txBody>
                    <a:bodyPr/>
                    <a:lstStyle/>
                    <a:p>
                      <a:pPr algn="ctr" fontAlgn="b"/>
                      <a:r>
                        <a:rPr lang="en-GB" sz="1250" b="0" i="0" u="none" strike="noStrike" dirty="0">
                          <a:effectLst/>
                          <a:latin typeface="+mn-lt"/>
                        </a:rPr>
                        <a:t>5.50</a:t>
                      </a:r>
                    </a:p>
                  </a:txBody>
                  <a:tcPr marL="7620" marR="7620" marT="7620" marB="0" anchor="b">
                    <a:solidFill>
                      <a:schemeClr val="accent3"/>
                    </a:solidFill>
                  </a:tcPr>
                </a:tc>
                <a:tc>
                  <a:txBody>
                    <a:bodyPr/>
                    <a:lstStyle/>
                    <a:p>
                      <a:pPr algn="ctr" fontAlgn="b"/>
                      <a:r>
                        <a:rPr lang="en-GB" sz="1250" b="0" i="0" u="none" strike="noStrike" dirty="0">
                          <a:effectLst/>
                          <a:latin typeface="+mn-lt"/>
                        </a:rPr>
                        <a:t>-</a:t>
                      </a:r>
                    </a:p>
                  </a:txBody>
                  <a:tcPr marL="7620" marR="7620" marT="7620" marB="0" anchor="b"/>
                </a:tc>
                <a:extLst>
                  <a:ext uri="{0D108BD9-81ED-4DB2-BD59-A6C34878D82A}">
                    <a16:rowId xmlns:a16="http://schemas.microsoft.com/office/drawing/2014/main" val="10007"/>
                  </a:ext>
                </a:extLst>
              </a:tr>
            </a:tbl>
          </a:graphicData>
        </a:graphic>
      </p:graphicFrame>
      <p:sp>
        <p:nvSpPr>
          <p:cNvPr id="8" name="Rectangle 7"/>
          <p:cNvSpPr/>
          <p:nvPr/>
        </p:nvSpPr>
        <p:spPr>
          <a:xfrm>
            <a:off x="251520" y="50083"/>
            <a:ext cx="5407442" cy="498598"/>
          </a:xfrm>
          <a:prstGeom prst="rect">
            <a:avLst/>
          </a:prstGeom>
        </p:spPr>
        <p:txBody>
          <a:bodyPr wrap="non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Key results – Employment impacts by county</a:t>
            </a:r>
          </a:p>
        </p:txBody>
      </p:sp>
      <p:sp>
        <p:nvSpPr>
          <p:cNvPr id="9" name="Rectangle 8"/>
          <p:cNvSpPr/>
          <p:nvPr/>
        </p:nvSpPr>
        <p:spPr>
          <a:xfrm>
            <a:off x="179512" y="642030"/>
            <a:ext cx="8856016" cy="1384995"/>
          </a:xfrm>
          <a:prstGeom prst="rect">
            <a:avLst/>
          </a:prstGeom>
        </p:spPr>
        <p:txBody>
          <a:bodyPr wrap="square">
            <a:spAutoFit/>
          </a:bodyPr>
          <a:lstStyle/>
          <a:p>
            <a:pPr marL="285750" indent="-285750">
              <a:buFont typeface="Arial" panose="020B0604020202020204" pitchFamily="34" charset="0"/>
              <a:buChar char="•"/>
            </a:pPr>
            <a:r>
              <a:rPr lang="en-GB" sz="1400" dirty="0">
                <a:solidFill>
                  <a:schemeClr val="tx2"/>
                </a:solidFill>
              </a:rPr>
              <a:t>The average number of vacancies being advertised by type of contract and position amongst those businesses who were recruiting the are shown in the table below.  6.50 full-time temporary/seasonal positions and 4.06 part-time temporary/seasonal positions were currently being recruited for on average per business.</a:t>
            </a:r>
          </a:p>
          <a:p>
            <a:pPr marL="285750" indent="-285750">
              <a:buFont typeface="Arial" panose="020B0604020202020204" pitchFamily="34" charset="0"/>
              <a:buChar char="•"/>
            </a:pPr>
            <a:endParaRPr lang="en-GB" sz="1400" dirty="0">
              <a:solidFill>
                <a:schemeClr val="tx2"/>
              </a:solidFill>
            </a:endParaRPr>
          </a:p>
          <a:p>
            <a:pPr marL="285750" indent="-285750">
              <a:buFont typeface="Arial" panose="020B0604020202020204" pitchFamily="34" charset="0"/>
              <a:buChar char="•"/>
            </a:pPr>
            <a:r>
              <a:rPr lang="en-GB" sz="1400" dirty="0">
                <a:solidFill>
                  <a:schemeClr val="tx2"/>
                </a:solidFill>
              </a:rPr>
              <a:t>Within each sector (where businesses were recruiting for staff,) the highest average number of vacancies were for customer service staff (5.00 each), other staff (4.07) and front of house/reception staff (4.04).</a:t>
            </a:r>
          </a:p>
        </p:txBody>
      </p:sp>
      <p:sp>
        <p:nvSpPr>
          <p:cNvPr id="3" name="Slide Number Placeholder 2">
            <a:extLst>
              <a:ext uri="{FF2B5EF4-FFF2-40B4-BE49-F238E27FC236}">
                <a16:creationId xmlns:a16="http://schemas.microsoft.com/office/drawing/2014/main" id="{0262DC23-665E-4026-9E88-B781A5B61A6E}"/>
              </a:ext>
            </a:extLst>
          </p:cNvPr>
          <p:cNvSpPr>
            <a:spLocks noGrp="1"/>
          </p:cNvSpPr>
          <p:nvPr>
            <p:ph type="sldNum" sz="quarter" idx="12"/>
          </p:nvPr>
        </p:nvSpPr>
        <p:spPr>
          <a:xfrm>
            <a:off x="6901928" y="6542997"/>
            <a:ext cx="2133600" cy="365125"/>
          </a:xfrm>
        </p:spPr>
        <p:txBody>
          <a:bodyPr/>
          <a:lstStyle/>
          <a:p>
            <a:fld id="{F9499BC9-3262-48D8-BE6C-850D19DED04D}" type="slidenum">
              <a:rPr lang="en-GB" smtClean="0"/>
              <a:t>21</a:t>
            </a:fld>
            <a:endParaRPr lang="en-GB" dirty="0"/>
          </a:p>
        </p:txBody>
      </p:sp>
    </p:spTree>
    <p:extLst>
      <p:ext uri="{BB962C8B-B14F-4D97-AF65-F5344CB8AC3E}">
        <p14:creationId xmlns:p14="http://schemas.microsoft.com/office/powerpoint/2010/main" val="21489345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595917"/>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51520" y="980728"/>
            <a:ext cx="8640960" cy="1077218"/>
          </a:xfrm>
          <a:prstGeom prst="rect">
            <a:avLst/>
          </a:prstGeom>
        </p:spPr>
        <p:txBody>
          <a:bodyPr wrap="square">
            <a:spAutoFit/>
          </a:bodyPr>
          <a:lstStyle/>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4091790395"/>
              </p:ext>
            </p:extLst>
          </p:nvPr>
        </p:nvGraphicFramePr>
        <p:xfrm>
          <a:off x="539552" y="2057946"/>
          <a:ext cx="8352927" cy="4414250"/>
        </p:xfrm>
        <a:graphic>
          <a:graphicData uri="http://schemas.openxmlformats.org/drawingml/2006/table">
            <a:tbl>
              <a:tblPr firstRow="1" bandRow="1">
                <a:tableStyleId>{5C22544A-7EE6-4342-B048-85BDC9FD1C3A}</a:tableStyleId>
              </a:tblPr>
              <a:tblGrid>
                <a:gridCol w="3520657">
                  <a:extLst>
                    <a:ext uri="{9D8B030D-6E8A-4147-A177-3AD203B41FA5}">
                      <a16:colId xmlns:a16="http://schemas.microsoft.com/office/drawing/2014/main" val="20000"/>
                    </a:ext>
                  </a:extLst>
                </a:gridCol>
                <a:gridCol w="966454">
                  <a:extLst>
                    <a:ext uri="{9D8B030D-6E8A-4147-A177-3AD203B41FA5}">
                      <a16:colId xmlns:a16="http://schemas.microsoft.com/office/drawing/2014/main" val="20001"/>
                    </a:ext>
                  </a:extLst>
                </a:gridCol>
                <a:gridCol w="966454">
                  <a:extLst>
                    <a:ext uri="{9D8B030D-6E8A-4147-A177-3AD203B41FA5}">
                      <a16:colId xmlns:a16="http://schemas.microsoft.com/office/drawing/2014/main" val="20002"/>
                    </a:ext>
                  </a:extLst>
                </a:gridCol>
                <a:gridCol w="966454">
                  <a:extLst>
                    <a:ext uri="{9D8B030D-6E8A-4147-A177-3AD203B41FA5}">
                      <a16:colId xmlns:a16="http://schemas.microsoft.com/office/drawing/2014/main" val="20003"/>
                    </a:ext>
                  </a:extLst>
                </a:gridCol>
                <a:gridCol w="966454">
                  <a:extLst>
                    <a:ext uri="{9D8B030D-6E8A-4147-A177-3AD203B41FA5}">
                      <a16:colId xmlns:a16="http://schemas.microsoft.com/office/drawing/2014/main" val="20004"/>
                    </a:ext>
                  </a:extLst>
                </a:gridCol>
                <a:gridCol w="966454">
                  <a:extLst>
                    <a:ext uri="{9D8B030D-6E8A-4147-A177-3AD203B41FA5}">
                      <a16:colId xmlns:a16="http://schemas.microsoft.com/office/drawing/2014/main" val="20005"/>
                    </a:ext>
                  </a:extLst>
                </a:gridCol>
              </a:tblGrid>
              <a:tr h="758018">
                <a:tc>
                  <a:txBody>
                    <a:bodyPr/>
                    <a:lstStyle/>
                    <a:p>
                      <a:pPr marL="88900" marR="0" lvl="0" indent="0" algn="l" defTabSz="914400" rtl="0" eaLnBrk="1" fontAlgn="b" latinLnBrk="0" hangingPunct="1">
                        <a:lnSpc>
                          <a:spcPct val="100000"/>
                        </a:lnSpc>
                        <a:spcBef>
                          <a:spcPts val="0"/>
                        </a:spcBef>
                        <a:spcAft>
                          <a:spcPts val="0"/>
                        </a:spcAft>
                        <a:buClrTx/>
                        <a:buSzTx/>
                        <a:buFontTx/>
                        <a:buNone/>
                        <a:tabLst/>
                        <a:defRPr/>
                      </a:pPr>
                      <a:r>
                        <a:rPr lang="en-US" sz="1400" b="1" u="none" strike="noStrike" dirty="0">
                          <a:solidFill>
                            <a:schemeClr val="bg1"/>
                          </a:solidFill>
                          <a:effectLst/>
                          <a:latin typeface="+mn-lt"/>
                        </a:rPr>
                        <a:t>What are you doing to try and resolve any staff shortages/recruitment issues?</a:t>
                      </a:r>
                      <a:endParaRPr lang="en-GB" sz="1400" b="1" i="0" u="none" strike="noStrike" dirty="0">
                        <a:solidFill>
                          <a:schemeClr val="bg1"/>
                        </a:solidFill>
                        <a:effectLst/>
                        <a:latin typeface="+mn-lt"/>
                      </a:endParaRPr>
                    </a:p>
                  </a:txBody>
                  <a:tcPr marL="7620" marR="7620" marT="7620" marB="0" anchor="ctr"/>
                </a:tc>
                <a:tc>
                  <a:txBody>
                    <a:bodyPr/>
                    <a:lstStyle/>
                    <a:p>
                      <a:pPr algn="ctr"/>
                      <a:r>
                        <a:rPr lang="en-GB" sz="1400" b="1" dirty="0">
                          <a:solidFill>
                            <a:schemeClr val="bg1"/>
                          </a:solidFill>
                          <a:latin typeface="+mn-lt"/>
                        </a:rPr>
                        <a:t>GSW</a:t>
                      </a:r>
                    </a:p>
                  </a:txBody>
                  <a:tcPr anchor="ctr"/>
                </a:tc>
                <a:tc>
                  <a:txBody>
                    <a:bodyPr/>
                    <a:lstStyle/>
                    <a:p>
                      <a:pPr algn="ctr"/>
                      <a:r>
                        <a:rPr lang="en-GB" sz="1400" b="1" dirty="0">
                          <a:solidFill>
                            <a:schemeClr val="bg1"/>
                          </a:solidFill>
                          <a:latin typeface="+mn-lt"/>
                        </a:rPr>
                        <a:t>Cornwall &amp; IoS</a:t>
                      </a:r>
                    </a:p>
                  </a:txBody>
                  <a:tcPr anchor="ctr"/>
                </a:tc>
                <a:tc>
                  <a:txBody>
                    <a:bodyPr/>
                    <a:lstStyle/>
                    <a:p>
                      <a:pPr algn="ctr"/>
                      <a:r>
                        <a:rPr lang="en-GB" sz="1400" b="1" dirty="0">
                          <a:solidFill>
                            <a:schemeClr val="bg1"/>
                          </a:solidFill>
                          <a:latin typeface="+mn-lt"/>
                        </a:rPr>
                        <a:t>Devon</a:t>
                      </a:r>
                    </a:p>
                  </a:txBody>
                  <a:tcPr anchor="ctr"/>
                </a:tc>
                <a:tc>
                  <a:txBody>
                    <a:bodyPr/>
                    <a:lstStyle/>
                    <a:p>
                      <a:pPr algn="ctr"/>
                      <a:r>
                        <a:rPr lang="en-GB" sz="1400" b="1" dirty="0">
                          <a:solidFill>
                            <a:schemeClr val="bg1"/>
                          </a:solidFill>
                          <a:latin typeface="+mn-lt"/>
                        </a:rPr>
                        <a:t>Dorset</a:t>
                      </a:r>
                    </a:p>
                  </a:txBody>
                  <a:tcPr anchor="ctr"/>
                </a:tc>
                <a:tc>
                  <a:txBody>
                    <a:bodyPr/>
                    <a:lstStyle/>
                    <a:p>
                      <a:pPr algn="ctr"/>
                      <a:r>
                        <a:rPr lang="en-GB" sz="1400" b="1" dirty="0">
                          <a:solidFill>
                            <a:schemeClr val="bg1"/>
                          </a:solidFill>
                          <a:latin typeface="+mn-lt"/>
                        </a:rPr>
                        <a:t>Somerset</a:t>
                      </a:r>
                    </a:p>
                  </a:txBody>
                  <a:tcPr anchor="ctr"/>
                </a:tc>
                <a:extLst>
                  <a:ext uri="{0D108BD9-81ED-4DB2-BD59-A6C34878D82A}">
                    <a16:rowId xmlns:a16="http://schemas.microsoft.com/office/drawing/2014/main" val="10010"/>
                  </a:ext>
                </a:extLst>
              </a:tr>
              <a:tr h="421659">
                <a:tc>
                  <a:txBody>
                    <a:bodyPr/>
                    <a:lstStyle/>
                    <a:p>
                      <a:pPr marL="88900" indent="0" algn="l" fontAlgn="b"/>
                      <a:r>
                        <a:rPr lang="en-US" sz="1400" b="1" i="0" u="none" strike="noStrike" dirty="0">
                          <a:solidFill>
                            <a:srgbClr val="000000"/>
                          </a:solidFill>
                          <a:effectLst/>
                          <a:latin typeface="+mn-lt"/>
                        </a:rPr>
                        <a:t>Reducing capacity, services or hours of opening</a:t>
                      </a:r>
                    </a:p>
                  </a:txBody>
                  <a:tcPr marL="7620" marR="7620" marT="7620" marB="0" anchor="ctr"/>
                </a:tc>
                <a:tc>
                  <a:txBody>
                    <a:bodyPr/>
                    <a:lstStyle/>
                    <a:p>
                      <a:pPr algn="ctr" fontAlgn="b"/>
                      <a:r>
                        <a:rPr lang="en-GB" sz="1400" b="1" i="0" u="none" strike="noStrike" dirty="0">
                          <a:solidFill>
                            <a:srgbClr val="000000"/>
                          </a:solidFill>
                          <a:effectLst/>
                          <a:latin typeface="+mn-lt"/>
                        </a:rPr>
                        <a:t>33%</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22%</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24%</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50%</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20%</a:t>
                      </a:r>
                    </a:p>
                  </a:txBody>
                  <a:tcPr marL="7620" marR="7620" marT="7620" marB="0" anchor="ctr"/>
                </a:tc>
                <a:extLst>
                  <a:ext uri="{0D108BD9-81ED-4DB2-BD59-A6C34878D82A}">
                    <a16:rowId xmlns:a16="http://schemas.microsoft.com/office/drawing/2014/main" val="1089407272"/>
                  </a:ext>
                </a:extLst>
              </a:tr>
              <a:tr h="348444">
                <a:tc>
                  <a:txBody>
                    <a:bodyPr/>
                    <a:lstStyle/>
                    <a:p>
                      <a:pPr marL="88900" indent="0" algn="l" fontAlgn="b"/>
                      <a:r>
                        <a:rPr lang="en-GB" sz="1400" b="1" i="0" u="none" strike="noStrike" dirty="0">
                          <a:solidFill>
                            <a:srgbClr val="000000"/>
                          </a:solidFill>
                          <a:effectLst/>
                          <a:latin typeface="+mn-lt"/>
                        </a:rPr>
                        <a:t>Paying higher wages</a:t>
                      </a:r>
                    </a:p>
                  </a:txBody>
                  <a:tcPr marL="7620" marR="7620" marT="7620" marB="0" anchor="ctr"/>
                </a:tc>
                <a:tc>
                  <a:txBody>
                    <a:bodyPr/>
                    <a:lstStyle/>
                    <a:p>
                      <a:pPr algn="ctr" fontAlgn="b"/>
                      <a:r>
                        <a:rPr lang="en-GB" sz="1400" b="1" i="0" u="none" strike="noStrike" dirty="0">
                          <a:solidFill>
                            <a:srgbClr val="000000"/>
                          </a:solidFill>
                          <a:effectLst/>
                          <a:latin typeface="+mn-lt"/>
                        </a:rPr>
                        <a:t>67%</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67%</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69%</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68%</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40%</a:t>
                      </a:r>
                    </a:p>
                  </a:txBody>
                  <a:tcPr marL="7620" marR="7620" marT="7620" marB="0" anchor="ctr">
                    <a:solidFill>
                      <a:schemeClr val="accent3"/>
                    </a:solidFill>
                  </a:tcPr>
                </a:tc>
                <a:extLst>
                  <a:ext uri="{0D108BD9-81ED-4DB2-BD59-A6C34878D82A}">
                    <a16:rowId xmlns:a16="http://schemas.microsoft.com/office/drawing/2014/main" val="336000669"/>
                  </a:ext>
                </a:extLst>
              </a:tr>
              <a:tr h="348444">
                <a:tc>
                  <a:txBody>
                    <a:bodyPr/>
                    <a:lstStyle/>
                    <a:p>
                      <a:pPr marL="88900" indent="0" algn="l" fontAlgn="b"/>
                      <a:r>
                        <a:rPr lang="en-GB" sz="1400" b="1" i="0" u="none" strike="noStrike" dirty="0">
                          <a:solidFill>
                            <a:srgbClr val="000000"/>
                          </a:solidFill>
                          <a:effectLst/>
                          <a:latin typeface="+mn-lt"/>
                        </a:rPr>
                        <a:t>Introducing benefits packages</a:t>
                      </a:r>
                    </a:p>
                  </a:txBody>
                  <a:tcPr marL="7620" marR="7620" marT="7620" marB="0" anchor="ctr"/>
                </a:tc>
                <a:tc>
                  <a:txBody>
                    <a:bodyPr/>
                    <a:lstStyle/>
                    <a:p>
                      <a:pPr algn="ctr" fontAlgn="b"/>
                      <a:r>
                        <a:rPr lang="en-GB" sz="1400" b="1" i="0" u="none" strike="noStrike" dirty="0">
                          <a:solidFill>
                            <a:srgbClr val="000000"/>
                          </a:solidFill>
                          <a:effectLst/>
                          <a:latin typeface="+mn-lt"/>
                        </a:rPr>
                        <a:t>20%</a:t>
                      </a:r>
                    </a:p>
                  </a:txBody>
                  <a:tcPr marL="7620" marR="7620" marT="7620" marB="0" anchor="ctr"/>
                </a:tc>
                <a:tc>
                  <a:txBody>
                    <a:bodyPr/>
                    <a:lstStyle/>
                    <a:p>
                      <a:pPr algn="ctr" fontAlgn="b"/>
                      <a:r>
                        <a:rPr lang="en-GB" sz="1400" b="0" i="0" u="none" strike="noStrike" dirty="0">
                          <a:solidFill>
                            <a:srgbClr val="000000"/>
                          </a:solidFill>
                          <a:effectLst/>
                          <a:latin typeface="+mn-lt"/>
                        </a:rPr>
                        <a:t>11%</a:t>
                      </a:r>
                    </a:p>
                  </a:txBody>
                  <a:tcPr marL="7620" marR="7620" marT="7620" marB="0" anchor="ctr"/>
                </a:tc>
                <a:tc>
                  <a:txBody>
                    <a:bodyPr/>
                    <a:lstStyle/>
                    <a:p>
                      <a:pPr algn="ctr" fontAlgn="b"/>
                      <a:r>
                        <a:rPr lang="en-GB" sz="1400" b="0" i="0" u="none" strike="noStrike" dirty="0">
                          <a:solidFill>
                            <a:srgbClr val="000000"/>
                          </a:solidFill>
                          <a:effectLst/>
                          <a:latin typeface="+mn-lt"/>
                        </a:rPr>
                        <a:t>26%</a:t>
                      </a:r>
                    </a:p>
                  </a:txBody>
                  <a:tcPr marL="7620" marR="7620" marT="7620" marB="0" anchor="ctr"/>
                </a:tc>
                <a:tc>
                  <a:txBody>
                    <a:bodyPr/>
                    <a:lstStyle/>
                    <a:p>
                      <a:pPr algn="ctr" fontAlgn="b"/>
                      <a:r>
                        <a:rPr lang="en-GB" sz="1400" b="0" i="0" u="none" strike="noStrike" dirty="0">
                          <a:solidFill>
                            <a:srgbClr val="000000"/>
                          </a:solidFill>
                          <a:effectLst/>
                          <a:latin typeface="+mn-lt"/>
                        </a:rPr>
                        <a:t>18%</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extLst>
                  <a:ext uri="{0D108BD9-81ED-4DB2-BD59-A6C34878D82A}">
                    <a16:rowId xmlns:a16="http://schemas.microsoft.com/office/drawing/2014/main" val="3092373337"/>
                  </a:ext>
                </a:extLst>
              </a:tr>
              <a:tr h="428162">
                <a:tc>
                  <a:txBody>
                    <a:bodyPr/>
                    <a:lstStyle/>
                    <a:p>
                      <a:pPr marL="88900" indent="0" algn="l" fontAlgn="b"/>
                      <a:r>
                        <a:rPr lang="en-US" sz="1400" b="1" i="0" u="none" strike="noStrike" dirty="0">
                          <a:solidFill>
                            <a:srgbClr val="000000"/>
                          </a:solidFill>
                          <a:effectLst/>
                          <a:latin typeface="+mn-lt"/>
                        </a:rPr>
                        <a:t>Offering retention incentives – e.g. bonus, refer a friend</a:t>
                      </a:r>
                    </a:p>
                  </a:txBody>
                  <a:tcPr marL="7620" marR="7620" marT="7620" marB="0" anchor="ctr"/>
                </a:tc>
                <a:tc>
                  <a:txBody>
                    <a:bodyPr/>
                    <a:lstStyle/>
                    <a:p>
                      <a:pPr algn="ctr" fontAlgn="b"/>
                      <a:r>
                        <a:rPr lang="en-GB" sz="1400" b="1" i="0" u="none" strike="noStrike" dirty="0">
                          <a:solidFill>
                            <a:srgbClr val="000000"/>
                          </a:solidFill>
                          <a:effectLst/>
                          <a:latin typeface="+mn-lt"/>
                        </a:rPr>
                        <a:t>12%</a:t>
                      </a:r>
                    </a:p>
                  </a:txBody>
                  <a:tcPr marL="7620" marR="7620" marT="7620" marB="0" anchor="ctr"/>
                </a:tc>
                <a:tc>
                  <a:txBody>
                    <a:bodyPr/>
                    <a:lstStyle/>
                    <a:p>
                      <a:pPr algn="ctr" fontAlgn="b"/>
                      <a:r>
                        <a:rPr lang="en-GB" sz="1400" b="0" i="0" u="none" strike="noStrike" dirty="0">
                          <a:solidFill>
                            <a:srgbClr val="000000"/>
                          </a:solidFill>
                          <a:effectLst/>
                          <a:latin typeface="+mn-lt"/>
                        </a:rPr>
                        <a:t>11%</a:t>
                      </a:r>
                    </a:p>
                  </a:txBody>
                  <a:tcPr marL="7620" marR="7620" marT="7620" marB="0" anchor="ctr"/>
                </a:tc>
                <a:tc>
                  <a:txBody>
                    <a:bodyPr/>
                    <a:lstStyle/>
                    <a:p>
                      <a:pPr algn="ctr" fontAlgn="b"/>
                      <a:r>
                        <a:rPr lang="en-GB" sz="1400" b="0" i="0" u="none" strike="noStrike" dirty="0">
                          <a:solidFill>
                            <a:srgbClr val="000000"/>
                          </a:solidFill>
                          <a:effectLst/>
                          <a:latin typeface="+mn-lt"/>
                        </a:rPr>
                        <a:t>12%</a:t>
                      </a:r>
                    </a:p>
                  </a:txBody>
                  <a:tcPr marL="7620" marR="7620" marT="7620" marB="0" anchor="ctr"/>
                </a:tc>
                <a:tc>
                  <a:txBody>
                    <a:bodyPr/>
                    <a:lstStyle/>
                    <a:p>
                      <a:pPr algn="ctr" fontAlgn="b"/>
                      <a:r>
                        <a:rPr lang="en-GB" sz="1400" b="0" i="0" u="none" strike="noStrike" dirty="0">
                          <a:solidFill>
                            <a:srgbClr val="000000"/>
                          </a:solidFill>
                          <a:effectLst/>
                          <a:latin typeface="+mn-lt"/>
                        </a:rPr>
                        <a:t>18%</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extLst>
                  <a:ext uri="{0D108BD9-81ED-4DB2-BD59-A6C34878D82A}">
                    <a16:rowId xmlns:a16="http://schemas.microsoft.com/office/drawing/2014/main" val="96942403"/>
                  </a:ext>
                </a:extLst>
              </a:tr>
              <a:tr h="348444">
                <a:tc>
                  <a:txBody>
                    <a:bodyPr/>
                    <a:lstStyle/>
                    <a:p>
                      <a:pPr marL="88900" indent="0" algn="l" fontAlgn="b"/>
                      <a:r>
                        <a:rPr lang="en-US" sz="1400" b="1" i="0" u="none" strike="noStrike" dirty="0">
                          <a:solidFill>
                            <a:srgbClr val="000000"/>
                          </a:solidFill>
                          <a:effectLst/>
                          <a:latin typeface="+mn-lt"/>
                        </a:rPr>
                        <a:t>Hiring unskilled staff and providing training</a:t>
                      </a:r>
                    </a:p>
                  </a:txBody>
                  <a:tcPr marL="7620" marR="7620" marT="7620" marB="0" anchor="ctr"/>
                </a:tc>
                <a:tc>
                  <a:txBody>
                    <a:bodyPr/>
                    <a:lstStyle/>
                    <a:p>
                      <a:pPr algn="ctr" fontAlgn="b"/>
                      <a:r>
                        <a:rPr lang="en-GB" sz="1400" b="1" i="0" u="none" strike="noStrike" dirty="0">
                          <a:solidFill>
                            <a:srgbClr val="000000"/>
                          </a:solidFill>
                          <a:effectLst/>
                          <a:latin typeface="+mn-lt"/>
                        </a:rPr>
                        <a:t>36%</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33%</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40%</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32%</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40%</a:t>
                      </a:r>
                    </a:p>
                  </a:txBody>
                  <a:tcPr marL="7620" marR="7620" marT="7620" marB="0" anchor="ctr">
                    <a:solidFill>
                      <a:schemeClr val="accent3"/>
                    </a:solidFill>
                  </a:tcPr>
                </a:tc>
                <a:extLst>
                  <a:ext uri="{0D108BD9-81ED-4DB2-BD59-A6C34878D82A}">
                    <a16:rowId xmlns:a16="http://schemas.microsoft.com/office/drawing/2014/main" val="2157383633"/>
                  </a:ext>
                </a:extLst>
              </a:tr>
              <a:tr h="348444">
                <a:tc>
                  <a:txBody>
                    <a:bodyPr/>
                    <a:lstStyle/>
                    <a:p>
                      <a:pPr marL="88900" indent="0" algn="l" fontAlgn="b"/>
                      <a:r>
                        <a:rPr lang="en-GB" sz="1400" b="1" i="0" u="none" strike="noStrike" dirty="0">
                          <a:solidFill>
                            <a:srgbClr val="000000"/>
                          </a:solidFill>
                          <a:effectLst/>
                          <a:latin typeface="+mn-lt"/>
                        </a:rPr>
                        <a:t>Taking on apprentices</a:t>
                      </a:r>
                    </a:p>
                  </a:txBody>
                  <a:tcPr marL="7620" marR="7620" marT="7620" marB="0" anchor="ctr"/>
                </a:tc>
                <a:tc>
                  <a:txBody>
                    <a:bodyPr/>
                    <a:lstStyle/>
                    <a:p>
                      <a:pPr algn="ctr" fontAlgn="b"/>
                      <a:r>
                        <a:rPr lang="en-GB" sz="1400" b="1" i="0" u="none" strike="noStrike" dirty="0">
                          <a:solidFill>
                            <a:srgbClr val="000000"/>
                          </a:solidFill>
                          <a:effectLst/>
                          <a:latin typeface="+mn-lt"/>
                        </a:rPr>
                        <a:t>20%</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19%</a:t>
                      </a:r>
                    </a:p>
                  </a:txBody>
                  <a:tcPr marL="7620" marR="7620" marT="7620" marB="0" anchor="ctr"/>
                </a:tc>
                <a:tc>
                  <a:txBody>
                    <a:bodyPr/>
                    <a:lstStyle/>
                    <a:p>
                      <a:pPr algn="ctr" fontAlgn="b"/>
                      <a:r>
                        <a:rPr lang="en-GB" sz="1400" b="0" i="0" u="none" strike="noStrike" dirty="0">
                          <a:solidFill>
                            <a:srgbClr val="000000"/>
                          </a:solidFill>
                          <a:effectLst/>
                          <a:latin typeface="+mn-lt"/>
                        </a:rPr>
                        <a:t>27%</a:t>
                      </a:r>
                    </a:p>
                  </a:txBody>
                  <a:tcPr marL="7620" marR="7620" marT="7620" marB="0" anchor="ctr"/>
                </a:tc>
                <a:tc>
                  <a:txBody>
                    <a:bodyPr/>
                    <a:lstStyle/>
                    <a:p>
                      <a:pPr algn="ctr" fontAlgn="b"/>
                      <a:r>
                        <a:rPr lang="en-GB" sz="1400" b="0" i="0" u="none" strike="noStrike" dirty="0">
                          <a:solidFill>
                            <a:srgbClr val="000000"/>
                          </a:solidFill>
                          <a:effectLst/>
                          <a:latin typeface="+mn-lt"/>
                        </a:rPr>
                        <a:t>40%</a:t>
                      </a:r>
                    </a:p>
                  </a:txBody>
                  <a:tcPr marL="7620" marR="7620" marT="7620" marB="0" anchor="ctr">
                    <a:solidFill>
                      <a:schemeClr val="accent3"/>
                    </a:solidFill>
                  </a:tcPr>
                </a:tc>
                <a:extLst>
                  <a:ext uri="{0D108BD9-81ED-4DB2-BD59-A6C34878D82A}">
                    <a16:rowId xmlns:a16="http://schemas.microsoft.com/office/drawing/2014/main" val="4040362012"/>
                  </a:ext>
                </a:extLst>
              </a:tr>
              <a:tr h="348444">
                <a:tc>
                  <a:txBody>
                    <a:bodyPr/>
                    <a:lstStyle/>
                    <a:p>
                      <a:pPr marL="88900" indent="0" algn="l" fontAlgn="b"/>
                      <a:r>
                        <a:rPr lang="en-US" sz="1400" b="1" i="0" u="none" strike="noStrike" dirty="0">
                          <a:solidFill>
                            <a:srgbClr val="000000"/>
                          </a:solidFill>
                          <a:effectLst/>
                          <a:latin typeface="+mn-lt"/>
                        </a:rPr>
                        <a:t>Forging links with educational institutions</a:t>
                      </a:r>
                    </a:p>
                  </a:txBody>
                  <a:tcPr marL="7620" marR="7620" marT="7620" marB="0" anchor="ctr"/>
                </a:tc>
                <a:tc>
                  <a:txBody>
                    <a:bodyPr/>
                    <a:lstStyle/>
                    <a:p>
                      <a:pPr algn="ctr" fontAlgn="b"/>
                      <a:r>
                        <a:rPr lang="en-GB" sz="1400" b="1" i="0" u="none" strike="noStrike" dirty="0">
                          <a:solidFill>
                            <a:srgbClr val="000000"/>
                          </a:solidFill>
                          <a:effectLst/>
                          <a:latin typeface="+mn-lt"/>
                        </a:rPr>
                        <a:t>11%</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10%</a:t>
                      </a:r>
                    </a:p>
                  </a:txBody>
                  <a:tcPr marL="7620" marR="7620" marT="7620" marB="0" anchor="ctr"/>
                </a:tc>
                <a:tc>
                  <a:txBody>
                    <a:bodyPr/>
                    <a:lstStyle/>
                    <a:p>
                      <a:pPr algn="ctr" fontAlgn="b"/>
                      <a:r>
                        <a:rPr lang="en-GB" sz="1400" b="0" i="0" u="none" strike="noStrike" dirty="0">
                          <a:solidFill>
                            <a:srgbClr val="000000"/>
                          </a:solidFill>
                          <a:effectLst/>
                          <a:latin typeface="+mn-lt"/>
                        </a:rPr>
                        <a:t>14%</a:t>
                      </a:r>
                    </a:p>
                  </a:txBody>
                  <a:tcPr marL="7620" marR="7620" marT="7620" marB="0" anchor="ctr"/>
                </a:tc>
                <a:tc>
                  <a:txBody>
                    <a:bodyPr/>
                    <a:lstStyle/>
                    <a:p>
                      <a:pPr algn="ctr" fontAlgn="b"/>
                      <a:r>
                        <a:rPr lang="en-GB" sz="1400" b="0" i="0" u="none" strike="noStrike" dirty="0">
                          <a:solidFill>
                            <a:srgbClr val="000000"/>
                          </a:solidFill>
                          <a:effectLst/>
                          <a:latin typeface="+mn-lt"/>
                        </a:rPr>
                        <a:t>40%</a:t>
                      </a:r>
                    </a:p>
                  </a:txBody>
                  <a:tcPr marL="7620" marR="7620" marT="7620" marB="0" anchor="ctr">
                    <a:solidFill>
                      <a:schemeClr val="accent3"/>
                    </a:solidFill>
                  </a:tcPr>
                </a:tc>
                <a:extLst>
                  <a:ext uri="{0D108BD9-81ED-4DB2-BD59-A6C34878D82A}">
                    <a16:rowId xmlns:a16="http://schemas.microsoft.com/office/drawing/2014/main" val="10011"/>
                  </a:ext>
                </a:extLst>
              </a:tr>
              <a:tr h="348444">
                <a:tc>
                  <a:txBody>
                    <a:bodyPr/>
                    <a:lstStyle/>
                    <a:p>
                      <a:pPr marL="88900" indent="0" algn="l" fontAlgn="b"/>
                      <a:r>
                        <a:rPr lang="en-GB" sz="1400" b="1" i="0" u="none" strike="noStrike" dirty="0">
                          <a:solidFill>
                            <a:srgbClr val="000000"/>
                          </a:solidFill>
                          <a:effectLst/>
                          <a:latin typeface="+mn-lt"/>
                        </a:rPr>
                        <a:t>Working with job centres</a:t>
                      </a:r>
                    </a:p>
                  </a:txBody>
                  <a:tcPr marL="7620" marR="7620" marT="7620" marB="0" anchor="ctr"/>
                </a:tc>
                <a:tc>
                  <a:txBody>
                    <a:bodyPr/>
                    <a:lstStyle/>
                    <a:p>
                      <a:pPr algn="ctr" fontAlgn="b"/>
                      <a:r>
                        <a:rPr lang="en-GB" sz="1400" b="1" i="0" u="none" strike="noStrike" dirty="0">
                          <a:solidFill>
                            <a:srgbClr val="000000"/>
                          </a:solidFill>
                          <a:effectLst/>
                          <a:latin typeface="+mn-lt"/>
                        </a:rPr>
                        <a:t>6%</a:t>
                      </a:r>
                    </a:p>
                  </a:txBody>
                  <a:tcPr marL="7620" marR="7620" marT="7620" marB="0" anchor="ctr"/>
                </a:tc>
                <a:tc>
                  <a:txBody>
                    <a:bodyPr/>
                    <a:lstStyle/>
                    <a:p>
                      <a:pPr algn="ctr" fontAlgn="b"/>
                      <a:r>
                        <a:rPr lang="en-GB" sz="1400" b="0" i="0" u="none" strike="noStrike" dirty="0">
                          <a:solidFill>
                            <a:srgbClr val="000000"/>
                          </a:solidFill>
                          <a:effectLst/>
                          <a:latin typeface="+mn-lt"/>
                        </a:rPr>
                        <a:t>11%</a:t>
                      </a:r>
                    </a:p>
                  </a:txBody>
                  <a:tcPr marL="7620" marR="7620" marT="7620" marB="0" anchor="ctr"/>
                </a:tc>
                <a:tc>
                  <a:txBody>
                    <a:bodyPr/>
                    <a:lstStyle/>
                    <a:p>
                      <a:pPr algn="ctr" fontAlgn="b"/>
                      <a:r>
                        <a:rPr lang="en-GB" sz="1400" b="0" i="0" u="none" strike="noStrike" dirty="0">
                          <a:solidFill>
                            <a:srgbClr val="000000"/>
                          </a:solidFill>
                          <a:effectLst/>
                          <a:latin typeface="+mn-lt"/>
                        </a:rPr>
                        <a:t>5%</a:t>
                      </a:r>
                    </a:p>
                  </a:txBody>
                  <a:tcPr marL="7620" marR="7620" marT="7620" marB="0" anchor="ctr"/>
                </a:tc>
                <a:tc>
                  <a:txBody>
                    <a:bodyPr/>
                    <a:lstStyle/>
                    <a:p>
                      <a:pPr algn="ctr" fontAlgn="b"/>
                      <a:r>
                        <a:rPr lang="en-GB" sz="1400" b="0" i="0" u="none" strike="noStrike" dirty="0">
                          <a:solidFill>
                            <a:srgbClr val="000000"/>
                          </a:solidFill>
                          <a:effectLst/>
                          <a:latin typeface="+mn-lt"/>
                        </a:rPr>
                        <a:t>9%</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extLst>
                  <a:ext uri="{0D108BD9-81ED-4DB2-BD59-A6C34878D82A}">
                    <a16:rowId xmlns:a16="http://schemas.microsoft.com/office/drawing/2014/main" val="10012"/>
                  </a:ext>
                </a:extLst>
              </a:tr>
              <a:tr h="348444">
                <a:tc>
                  <a:txBody>
                    <a:bodyPr/>
                    <a:lstStyle/>
                    <a:p>
                      <a:pPr marL="88900" indent="0" algn="l" fontAlgn="b"/>
                      <a:r>
                        <a:rPr lang="en-US" sz="1400" b="1" i="0" u="none" strike="noStrike" dirty="0">
                          <a:solidFill>
                            <a:srgbClr val="000000"/>
                          </a:solidFill>
                          <a:effectLst/>
                          <a:latin typeface="+mn-lt"/>
                        </a:rPr>
                        <a:t>Not Applicable - we have all the staff we need</a:t>
                      </a:r>
                    </a:p>
                  </a:txBody>
                  <a:tcPr marL="7620" marR="7620" marT="7620" marB="0" anchor="ctr"/>
                </a:tc>
                <a:tc>
                  <a:txBody>
                    <a:bodyPr/>
                    <a:lstStyle/>
                    <a:p>
                      <a:pPr algn="ctr" fontAlgn="b"/>
                      <a:r>
                        <a:rPr lang="en-GB" sz="1400" b="1" i="0" u="none" strike="noStrike" dirty="0">
                          <a:solidFill>
                            <a:srgbClr val="000000"/>
                          </a:solidFill>
                          <a:effectLst/>
                          <a:latin typeface="+mn-lt"/>
                        </a:rPr>
                        <a:t>2%</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5%</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extLst>
                  <a:ext uri="{0D108BD9-81ED-4DB2-BD59-A6C34878D82A}">
                    <a16:rowId xmlns:a16="http://schemas.microsoft.com/office/drawing/2014/main" val="10013"/>
                  </a:ext>
                </a:extLst>
              </a:tr>
              <a:tr h="348444">
                <a:tc>
                  <a:txBody>
                    <a:bodyPr/>
                    <a:lstStyle/>
                    <a:p>
                      <a:pPr marL="88900" indent="0" algn="l" fontAlgn="b"/>
                      <a:r>
                        <a:rPr lang="en-GB" sz="1400" b="1" i="0" u="none" strike="noStrike" dirty="0">
                          <a:solidFill>
                            <a:srgbClr val="000000"/>
                          </a:solidFill>
                          <a:effectLst/>
                          <a:latin typeface="+mn-lt"/>
                        </a:rPr>
                        <a:t>Other</a:t>
                      </a:r>
                    </a:p>
                  </a:txBody>
                  <a:tcPr marL="7620" marR="7620" marT="7620" marB="0" anchor="ctr"/>
                </a:tc>
                <a:tc>
                  <a:txBody>
                    <a:bodyPr/>
                    <a:lstStyle/>
                    <a:p>
                      <a:pPr algn="ctr" fontAlgn="b"/>
                      <a:r>
                        <a:rPr lang="en-GB" sz="1400" b="1" i="0" u="none" strike="noStrike" dirty="0">
                          <a:solidFill>
                            <a:srgbClr val="000000"/>
                          </a:solidFill>
                          <a:effectLst/>
                          <a:latin typeface="+mn-lt"/>
                        </a:rPr>
                        <a:t>14%</a:t>
                      </a:r>
                    </a:p>
                  </a:txBody>
                  <a:tcPr marL="7620" marR="7620" marT="7620" marB="0" anchor="ctr"/>
                </a:tc>
                <a:tc>
                  <a:txBody>
                    <a:bodyPr/>
                    <a:lstStyle/>
                    <a:p>
                      <a:pPr algn="ctr" fontAlgn="b"/>
                      <a:r>
                        <a:rPr lang="en-GB" sz="1400" b="0" i="0" u="none" strike="noStrike" dirty="0">
                          <a:solidFill>
                            <a:srgbClr val="000000"/>
                          </a:solidFill>
                          <a:effectLst/>
                          <a:latin typeface="+mn-lt"/>
                        </a:rPr>
                        <a:t>22%</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7%</a:t>
                      </a:r>
                    </a:p>
                  </a:txBody>
                  <a:tcPr marL="7620" marR="7620" marT="7620" marB="0" anchor="ctr"/>
                </a:tc>
                <a:tc>
                  <a:txBody>
                    <a:bodyPr/>
                    <a:lstStyle/>
                    <a:p>
                      <a:pPr algn="ctr" fontAlgn="b"/>
                      <a:r>
                        <a:rPr lang="en-GB" sz="1400" b="0" i="0" u="none" strike="noStrike" dirty="0">
                          <a:solidFill>
                            <a:srgbClr val="000000"/>
                          </a:solidFill>
                          <a:effectLst/>
                          <a:latin typeface="+mn-lt"/>
                        </a:rPr>
                        <a:t>23%</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extLst>
                  <a:ext uri="{0D108BD9-81ED-4DB2-BD59-A6C34878D82A}">
                    <a16:rowId xmlns:a16="http://schemas.microsoft.com/office/drawing/2014/main" val="10014"/>
                  </a:ext>
                </a:extLst>
              </a:tr>
            </a:tbl>
          </a:graphicData>
        </a:graphic>
      </p:graphicFrame>
      <p:sp>
        <p:nvSpPr>
          <p:cNvPr id="8" name="Rectangle 7"/>
          <p:cNvSpPr/>
          <p:nvPr/>
        </p:nvSpPr>
        <p:spPr>
          <a:xfrm>
            <a:off x="251520" y="50083"/>
            <a:ext cx="5407442" cy="498598"/>
          </a:xfrm>
          <a:prstGeom prst="rect">
            <a:avLst/>
          </a:prstGeom>
        </p:spPr>
        <p:txBody>
          <a:bodyPr wrap="non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Key results – Employment impacts by county</a:t>
            </a:r>
          </a:p>
        </p:txBody>
      </p:sp>
      <p:sp>
        <p:nvSpPr>
          <p:cNvPr id="9" name="Rectangle 8"/>
          <p:cNvSpPr/>
          <p:nvPr/>
        </p:nvSpPr>
        <p:spPr>
          <a:xfrm>
            <a:off x="179512" y="764704"/>
            <a:ext cx="8712968" cy="1384995"/>
          </a:xfrm>
          <a:prstGeom prst="rect">
            <a:avLst/>
          </a:prstGeom>
        </p:spPr>
        <p:txBody>
          <a:bodyPr wrap="square">
            <a:spAutoFit/>
          </a:bodyPr>
          <a:lstStyle/>
          <a:p>
            <a:pPr marL="285750" indent="-285750">
              <a:buFont typeface="Arial" panose="020B0604020202020204" pitchFamily="34" charset="0"/>
              <a:buChar char="•"/>
            </a:pPr>
            <a:r>
              <a:rPr lang="en-GB" sz="1400" dirty="0">
                <a:solidFill>
                  <a:schemeClr val="tx2"/>
                </a:solidFill>
              </a:rPr>
              <a:t>In order to try and resolve any shortages in staff/recruitment issues they were experiencing, 67% of those businesses currently recruiting were paying higher wages, 36% were hiring unskilled staff and providing them with training and 33% had reduced their capacity, services or hours of opening.</a:t>
            </a:r>
          </a:p>
          <a:p>
            <a:pPr marL="285750" indent="-285750">
              <a:buFont typeface="Arial" panose="020B0604020202020204" pitchFamily="34" charset="0"/>
              <a:buChar char="•"/>
            </a:pPr>
            <a:endParaRPr lang="en-GB" sz="1400" dirty="0">
              <a:solidFill>
                <a:schemeClr val="tx2"/>
              </a:solidFill>
            </a:endParaRPr>
          </a:p>
          <a:p>
            <a:pPr marL="285750" indent="-285750">
              <a:buFont typeface="Arial" panose="020B0604020202020204" pitchFamily="34" charset="0"/>
              <a:buChar char="•"/>
            </a:pPr>
            <a:r>
              <a:rPr lang="en-GB" sz="1400" dirty="0">
                <a:solidFill>
                  <a:schemeClr val="tx2"/>
                </a:solidFill>
              </a:rPr>
              <a:t>There was little variation in the results according to county.</a:t>
            </a:r>
          </a:p>
          <a:p>
            <a:pPr marL="285750" indent="-285750">
              <a:buFont typeface="Arial" panose="020B0604020202020204" pitchFamily="34" charset="0"/>
              <a:buChar char="•"/>
            </a:pPr>
            <a:endParaRPr lang="en-GB" sz="1400" dirty="0">
              <a:solidFill>
                <a:schemeClr val="tx2"/>
              </a:solidFill>
            </a:endParaRPr>
          </a:p>
        </p:txBody>
      </p:sp>
      <p:sp>
        <p:nvSpPr>
          <p:cNvPr id="3" name="Slide Number Placeholder 2">
            <a:extLst>
              <a:ext uri="{FF2B5EF4-FFF2-40B4-BE49-F238E27FC236}">
                <a16:creationId xmlns:a16="http://schemas.microsoft.com/office/drawing/2014/main" id="{0262DC23-665E-4026-9E88-B781A5B61A6E}"/>
              </a:ext>
            </a:extLst>
          </p:cNvPr>
          <p:cNvSpPr>
            <a:spLocks noGrp="1"/>
          </p:cNvSpPr>
          <p:nvPr>
            <p:ph type="sldNum" sz="quarter" idx="12"/>
          </p:nvPr>
        </p:nvSpPr>
        <p:spPr>
          <a:xfrm>
            <a:off x="6932647" y="6510108"/>
            <a:ext cx="2133600" cy="365125"/>
          </a:xfrm>
        </p:spPr>
        <p:txBody>
          <a:bodyPr/>
          <a:lstStyle/>
          <a:p>
            <a:fld id="{F9499BC9-3262-48D8-BE6C-850D19DED04D}" type="slidenum">
              <a:rPr lang="en-GB" smtClean="0"/>
              <a:t>22</a:t>
            </a:fld>
            <a:endParaRPr lang="en-GB" dirty="0"/>
          </a:p>
        </p:txBody>
      </p:sp>
    </p:spTree>
    <p:extLst>
      <p:ext uri="{BB962C8B-B14F-4D97-AF65-F5344CB8AC3E}">
        <p14:creationId xmlns:p14="http://schemas.microsoft.com/office/powerpoint/2010/main" val="4165341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692696"/>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51520" y="980728"/>
            <a:ext cx="8640960" cy="1077218"/>
          </a:xfrm>
          <a:prstGeom prst="rect">
            <a:avLst/>
          </a:prstGeom>
        </p:spPr>
        <p:txBody>
          <a:bodyPr wrap="square">
            <a:spAutoFit/>
          </a:bodyPr>
          <a:lstStyle/>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p:txBody>
      </p:sp>
      <p:sp>
        <p:nvSpPr>
          <p:cNvPr id="8" name="Rectangle 7"/>
          <p:cNvSpPr/>
          <p:nvPr/>
        </p:nvSpPr>
        <p:spPr>
          <a:xfrm>
            <a:off x="251520" y="188640"/>
            <a:ext cx="5312608" cy="471539"/>
          </a:xfrm>
          <a:prstGeom prst="rect">
            <a:avLst/>
          </a:prstGeom>
        </p:spPr>
        <p:txBody>
          <a:bodyPr wrap="non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Key results – Insurance premiums by county</a:t>
            </a:r>
          </a:p>
        </p:txBody>
      </p:sp>
      <p:sp>
        <p:nvSpPr>
          <p:cNvPr id="9" name="Rectangle 8"/>
          <p:cNvSpPr/>
          <p:nvPr/>
        </p:nvSpPr>
        <p:spPr>
          <a:xfrm>
            <a:off x="251520" y="746661"/>
            <a:ext cx="8712968" cy="2031325"/>
          </a:xfrm>
          <a:prstGeom prst="rect">
            <a:avLst/>
          </a:prstGeom>
        </p:spPr>
        <p:txBody>
          <a:bodyPr wrap="square">
            <a:spAutoFit/>
          </a:bodyPr>
          <a:lstStyle/>
          <a:p>
            <a:pPr marL="285750" indent="-285750">
              <a:spcBef>
                <a:spcPts val="312"/>
              </a:spcBef>
              <a:buFont typeface="Arial" panose="020B0604020202020204" pitchFamily="34" charset="0"/>
              <a:buChar char="•"/>
            </a:pPr>
            <a:r>
              <a:rPr lang="en-US" sz="1400" dirty="0">
                <a:solidFill>
                  <a:srgbClr val="1F497D"/>
                </a:solidFill>
              </a:rPr>
              <a:t>80% of businesses said their insurance premium had increased compared with the previous year including 34% by between 6% and 10%, 12% in each case by up to 5% or by between 11% and 15% and 10% by between 16% and 20%. </a:t>
            </a:r>
          </a:p>
          <a:p>
            <a:pPr marL="285750" indent="-285750">
              <a:buFont typeface="Arial" panose="020B0604020202020204" pitchFamily="34" charset="0"/>
              <a:buChar char="•"/>
            </a:pPr>
            <a:endParaRPr lang="en-US" sz="1400" dirty="0">
              <a:solidFill>
                <a:schemeClr val="tx2"/>
              </a:solidFill>
            </a:endParaRPr>
          </a:p>
          <a:p>
            <a:pPr marL="285750" indent="-285750">
              <a:buFont typeface="Arial" panose="020B0604020202020204" pitchFamily="34" charset="0"/>
              <a:buChar char="•"/>
            </a:pPr>
            <a:r>
              <a:rPr lang="en-US" sz="1400" dirty="0">
                <a:solidFill>
                  <a:schemeClr val="tx2"/>
                </a:solidFill>
              </a:rPr>
              <a:t>3% of businesses said their premium had stayed the same, 1% that it had decreased and 14% didn’t know/were unsure.</a:t>
            </a:r>
          </a:p>
          <a:p>
            <a:pPr marL="285750" indent="-285750">
              <a:buFont typeface="Arial" panose="020B0604020202020204" pitchFamily="34" charset="0"/>
              <a:buChar char="•"/>
            </a:pPr>
            <a:endParaRPr lang="en-US" sz="1400" dirty="0">
              <a:solidFill>
                <a:schemeClr val="tx2"/>
              </a:solidFill>
            </a:endParaRPr>
          </a:p>
          <a:p>
            <a:pPr marL="285750" indent="-285750">
              <a:buFont typeface="Arial" panose="020B0604020202020204" pitchFamily="34" charset="0"/>
              <a:buChar char="•"/>
            </a:pPr>
            <a:r>
              <a:rPr lang="en-GB" sz="1400" dirty="0">
                <a:solidFill>
                  <a:schemeClr val="tx2"/>
                </a:solidFill>
              </a:rPr>
              <a:t>There was little variation in the results according to county.</a:t>
            </a:r>
            <a:endParaRPr lang="en-US" sz="1400" dirty="0">
              <a:solidFill>
                <a:schemeClr val="tx2"/>
              </a:solidFill>
            </a:endParaRPr>
          </a:p>
          <a:p>
            <a:pPr marL="285750" indent="-285750">
              <a:buFont typeface="Arial" panose="020B0604020202020204" pitchFamily="34" charset="0"/>
              <a:buChar char="•"/>
            </a:pPr>
            <a:endParaRPr lang="en-US" sz="1400" dirty="0">
              <a:solidFill>
                <a:schemeClr val="tx2"/>
              </a:solidFill>
            </a:endParaRPr>
          </a:p>
        </p:txBody>
      </p:sp>
      <p:sp>
        <p:nvSpPr>
          <p:cNvPr id="3" name="Slide Number Placeholder 2">
            <a:extLst>
              <a:ext uri="{FF2B5EF4-FFF2-40B4-BE49-F238E27FC236}">
                <a16:creationId xmlns:a16="http://schemas.microsoft.com/office/drawing/2014/main" id="{B3BDDDDA-F7A1-4830-861A-5FF6686A6821}"/>
              </a:ext>
            </a:extLst>
          </p:cNvPr>
          <p:cNvSpPr>
            <a:spLocks noGrp="1"/>
          </p:cNvSpPr>
          <p:nvPr>
            <p:ph type="sldNum" sz="quarter" idx="12"/>
          </p:nvPr>
        </p:nvSpPr>
        <p:spPr>
          <a:xfrm>
            <a:off x="7010400" y="6554229"/>
            <a:ext cx="2133600" cy="365125"/>
          </a:xfrm>
        </p:spPr>
        <p:txBody>
          <a:bodyPr/>
          <a:lstStyle/>
          <a:p>
            <a:fld id="{F9499BC9-3262-48D8-BE6C-850D19DED04D}" type="slidenum">
              <a:rPr lang="en-GB" smtClean="0"/>
              <a:t>23</a:t>
            </a:fld>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1769491774"/>
              </p:ext>
            </p:extLst>
          </p:nvPr>
        </p:nvGraphicFramePr>
        <p:xfrm>
          <a:off x="395536" y="2708921"/>
          <a:ext cx="8568952" cy="3877966"/>
        </p:xfrm>
        <a:graphic>
          <a:graphicData uri="http://schemas.openxmlformats.org/drawingml/2006/table">
            <a:tbl>
              <a:tblPr firstRow="1" bandRow="1">
                <a:tableStyleId>{5C22544A-7EE6-4342-B048-85BDC9FD1C3A}</a:tableStyleId>
              </a:tblPr>
              <a:tblGrid>
                <a:gridCol w="3611707">
                  <a:extLst>
                    <a:ext uri="{9D8B030D-6E8A-4147-A177-3AD203B41FA5}">
                      <a16:colId xmlns:a16="http://schemas.microsoft.com/office/drawing/2014/main" val="20000"/>
                    </a:ext>
                  </a:extLst>
                </a:gridCol>
                <a:gridCol w="991449">
                  <a:extLst>
                    <a:ext uri="{9D8B030D-6E8A-4147-A177-3AD203B41FA5}">
                      <a16:colId xmlns:a16="http://schemas.microsoft.com/office/drawing/2014/main" val="20001"/>
                    </a:ext>
                  </a:extLst>
                </a:gridCol>
                <a:gridCol w="991449">
                  <a:extLst>
                    <a:ext uri="{9D8B030D-6E8A-4147-A177-3AD203B41FA5}">
                      <a16:colId xmlns:a16="http://schemas.microsoft.com/office/drawing/2014/main" val="20002"/>
                    </a:ext>
                  </a:extLst>
                </a:gridCol>
                <a:gridCol w="991449">
                  <a:extLst>
                    <a:ext uri="{9D8B030D-6E8A-4147-A177-3AD203B41FA5}">
                      <a16:colId xmlns:a16="http://schemas.microsoft.com/office/drawing/2014/main" val="20003"/>
                    </a:ext>
                  </a:extLst>
                </a:gridCol>
                <a:gridCol w="991449">
                  <a:extLst>
                    <a:ext uri="{9D8B030D-6E8A-4147-A177-3AD203B41FA5}">
                      <a16:colId xmlns:a16="http://schemas.microsoft.com/office/drawing/2014/main" val="20004"/>
                    </a:ext>
                  </a:extLst>
                </a:gridCol>
                <a:gridCol w="991449">
                  <a:extLst>
                    <a:ext uri="{9D8B030D-6E8A-4147-A177-3AD203B41FA5}">
                      <a16:colId xmlns:a16="http://schemas.microsoft.com/office/drawing/2014/main" val="20005"/>
                    </a:ext>
                  </a:extLst>
                </a:gridCol>
              </a:tblGrid>
              <a:tr h="5280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1" dirty="0">
                        <a:solidFill>
                          <a:schemeClr val="bg1"/>
                        </a:solidFill>
                        <a:latin typeface="+mn-lt"/>
                      </a:endParaRPr>
                    </a:p>
                  </a:txBody>
                  <a:tcPr anchor="ctr"/>
                </a:tc>
                <a:tc>
                  <a:txBody>
                    <a:bodyPr/>
                    <a:lstStyle/>
                    <a:p>
                      <a:pPr algn="ctr"/>
                      <a:r>
                        <a:rPr lang="en-GB" sz="1400" b="1" dirty="0">
                          <a:solidFill>
                            <a:schemeClr val="bg1"/>
                          </a:solidFill>
                          <a:latin typeface="+mn-lt"/>
                        </a:rPr>
                        <a:t>GSW</a:t>
                      </a:r>
                    </a:p>
                  </a:txBody>
                  <a:tcPr anchor="ctr"/>
                </a:tc>
                <a:tc>
                  <a:txBody>
                    <a:bodyPr/>
                    <a:lstStyle/>
                    <a:p>
                      <a:pPr algn="ctr"/>
                      <a:r>
                        <a:rPr lang="en-GB" sz="1400" dirty="0">
                          <a:latin typeface="+mn-lt"/>
                        </a:rPr>
                        <a:t>Cornwall &amp; IoS</a:t>
                      </a:r>
                      <a:endParaRPr lang="en-GB" sz="1400" b="1" dirty="0">
                        <a:solidFill>
                          <a:schemeClr val="bg1"/>
                        </a:solidFill>
                        <a:latin typeface="+mn-lt"/>
                      </a:endParaRPr>
                    </a:p>
                  </a:txBody>
                  <a:tcPr anchor="ctr"/>
                </a:tc>
                <a:tc>
                  <a:txBody>
                    <a:bodyPr/>
                    <a:lstStyle/>
                    <a:p>
                      <a:pPr algn="ctr"/>
                      <a:r>
                        <a:rPr lang="en-GB" sz="1400" b="1" dirty="0">
                          <a:solidFill>
                            <a:schemeClr val="bg1"/>
                          </a:solidFill>
                          <a:latin typeface="+mn-lt"/>
                        </a:rPr>
                        <a:t>Devon</a:t>
                      </a:r>
                    </a:p>
                  </a:txBody>
                  <a:tcPr anchor="ctr"/>
                </a:tc>
                <a:tc>
                  <a:txBody>
                    <a:bodyPr/>
                    <a:lstStyle/>
                    <a:p>
                      <a:pPr algn="ctr"/>
                      <a:r>
                        <a:rPr lang="en-GB" sz="1400" b="1" dirty="0">
                          <a:solidFill>
                            <a:schemeClr val="bg1"/>
                          </a:solidFill>
                          <a:latin typeface="+mn-lt"/>
                        </a:rPr>
                        <a:t>Dorset</a:t>
                      </a:r>
                    </a:p>
                  </a:txBody>
                  <a:tcPr anchor="ctr"/>
                </a:tc>
                <a:tc>
                  <a:txBody>
                    <a:bodyPr/>
                    <a:lstStyle/>
                    <a:p>
                      <a:pPr algn="ctr"/>
                      <a:r>
                        <a:rPr lang="en-GB" sz="1400" b="1" dirty="0">
                          <a:solidFill>
                            <a:schemeClr val="bg1"/>
                          </a:solidFill>
                          <a:latin typeface="+mn-lt"/>
                        </a:rPr>
                        <a:t>Somerset</a:t>
                      </a:r>
                    </a:p>
                  </a:txBody>
                  <a:tcPr anchor="ctr"/>
                </a:tc>
                <a:extLst>
                  <a:ext uri="{0D108BD9-81ED-4DB2-BD59-A6C34878D82A}">
                    <a16:rowId xmlns:a16="http://schemas.microsoft.com/office/drawing/2014/main" val="1839696070"/>
                  </a:ext>
                </a:extLst>
              </a:tr>
              <a:tr h="224267">
                <a:tc>
                  <a:txBody>
                    <a:bodyPr/>
                    <a:lstStyle/>
                    <a:p>
                      <a:pPr marL="88900" indent="0" algn="l" fontAlgn="b"/>
                      <a:r>
                        <a:rPr lang="en-US" sz="1400" b="1" u="none" strike="noStrike" dirty="0">
                          <a:solidFill>
                            <a:srgbClr val="000000"/>
                          </a:solidFill>
                          <a:effectLst/>
                          <a:latin typeface="+mn-lt"/>
                        </a:rPr>
                        <a:t>Increased by up to 5%</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u="none" strike="noStrike" dirty="0">
                          <a:solidFill>
                            <a:srgbClr val="000000"/>
                          </a:solidFill>
                          <a:effectLst/>
                          <a:latin typeface="+mn-lt"/>
                        </a:rPr>
                        <a:t>12%</a:t>
                      </a:r>
                      <a:endParaRPr lang="en-GB" sz="1400" b="1"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14%</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11%</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9%</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4%</a:t>
                      </a:r>
                    </a:p>
                  </a:txBody>
                  <a:tcPr marL="7620" marR="7620" marT="7620" marB="0" anchor="ctr"/>
                </a:tc>
                <a:extLst>
                  <a:ext uri="{0D108BD9-81ED-4DB2-BD59-A6C34878D82A}">
                    <a16:rowId xmlns:a16="http://schemas.microsoft.com/office/drawing/2014/main" val="3514246170"/>
                  </a:ext>
                </a:extLst>
              </a:tr>
              <a:tr h="224267">
                <a:tc>
                  <a:txBody>
                    <a:bodyPr/>
                    <a:lstStyle/>
                    <a:p>
                      <a:pPr marL="88900" indent="0" algn="l" fontAlgn="b"/>
                      <a:r>
                        <a:rPr lang="en-US" sz="1400" b="1" u="none" strike="noStrike" dirty="0">
                          <a:solidFill>
                            <a:srgbClr val="000000"/>
                          </a:solidFill>
                          <a:effectLst/>
                          <a:latin typeface="+mn-lt"/>
                        </a:rPr>
                        <a:t>Increased by between 6% and 10%</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u="none" strike="noStrike" dirty="0">
                          <a:solidFill>
                            <a:srgbClr val="000000"/>
                          </a:solidFill>
                          <a:effectLst/>
                          <a:latin typeface="+mn-lt"/>
                        </a:rPr>
                        <a:t>34%</a:t>
                      </a:r>
                      <a:endParaRPr lang="en-GB" sz="1400" b="1"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37%</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31%</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40%</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31%</a:t>
                      </a:r>
                    </a:p>
                  </a:txBody>
                  <a:tcPr marL="7620" marR="7620" marT="7620" marB="0" anchor="ctr">
                    <a:solidFill>
                      <a:schemeClr val="accent3"/>
                    </a:solidFill>
                  </a:tcPr>
                </a:tc>
                <a:extLst>
                  <a:ext uri="{0D108BD9-81ED-4DB2-BD59-A6C34878D82A}">
                    <a16:rowId xmlns:a16="http://schemas.microsoft.com/office/drawing/2014/main" val="3871227128"/>
                  </a:ext>
                </a:extLst>
              </a:tr>
              <a:tr h="224267">
                <a:tc>
                  <a:txBody>
                    <a:bodyPr/>
                    <a:lstStyle/>
                    <a:p>
                      <a:pPr marL="88900" indent="0" algn="l" fontAlgn="b"/>
                      <a:r>
                        <a:rPr lang="en-US" sz="1400" b="1" u="none" strike="noStrike" dirty="0">
                          <a:solidFill>
                            <a:srgbClr val="000000"/>
                          </a:solidFill>
                          <a:effectLst/>
                          <a:latin typeface="+mn-lt"/>
                        </a:rPr>
                        <a:t>Increased by between 11% and 15%</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u="none" strike="noStrike" dirty="0">
                          <a:solidFill>
                            <a:srgbClr val="000000"/>
                          </a:solidFill>
                          <a:effectLst/>
                          <a:latin typeface="+mn-lt"/>
                        </a:rPr>
                        <a:t>12%</a:t>
                      </a:r>
                      <a:endParaRPr lang="en-GB" sz="1400" b="1"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16%</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12%</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6%</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15%</a:t>
                      </a:r>
                    </a:p>
                  </a:txBody>
                  <a:tcPr marL="7620" marR="7620" marT="7620" marB="0" anchor="ctr">
                    <a:solidFill>
                      <a:schemeClr val="accent3"/>
                    </a:solidFill>
                  </a:tcPr>
                </a:tc>
                <a:extLst>
                  <a:ext uri="{0D108BD9-81ED-4DB2-BD59-A6C34878D82A}">
                    <a16:rowId xmlns:a16="http://schemas.microsoft.com/office/drawing/2014/main" val="1275997101"/>
                  </a:ext>
                </a:extLst>
              </a:tr>
              <a:tr h="224267">
                <a:tc>
                  <a:txBody>
                    <a:bodyPr/>
                    <a:lstStyle/>
                    <a:p>
                      <a:pPr marL="88900" indent="0" algn="l" fontAlgn="b"/>
                      <a:r>
                        <a:rPr lang="en-US" sz="1400" b="1" u="none" strike="noStrike" dirty="0">
                          <a:solidFill>
                            <a:srgbClr val="000000"/>
                          </a:solidFill>
                          <a:effectLst/>
                          <a:latin typeface="+mn-lt"/>
                        </a:rPr>
                        <a:t>Increased by between 16% and 20%</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u="none" strike="noStrike" dirty="0">
                          <a:solidFill>
                            <a:srgbClr val="000000"/>
                          </a:solidFill>
                          <a:effectLst/>
                          <a:latin typeface="+mn-lt"/>
                        </a:rPr>
                        <a:t>10%</a:t>
                      </a:r>
                      <a:endParaRPr lang="en-GB" sz="1400" b="1"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7%</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10%</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9%</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19%</a:t>
                      </a:r>
                    </a:p>
                  </a:txBody>
                  <a:tcPr marL="7620" marR="7620" marT="7620" marB="0" anchor="ctr">
                    <a:solidFill>
                      <a:schemeClr val="accent3"/>
                    </a:solidFill>
                  </a:tcPr>
                </a:tc>
                <a:extLst>
                  <a:ext uri="{0D108BD9-81ED-4DB2-BD59-A6C34878D82A}">
                    <a16:rowId xmlns:a16="http://schemas.microsoft.com/office/drawing/2014/main" val="4185235394"/>
                  </a:ext>
                </a:extLst>
              </a:tr>
              <a:tr h="224267">
                <a:tc>
                  <a:txBody>
                    <a:bodyPr/>
                    <a:lstStyle/>
                    <a:p>
                      <a:pPr marL="88900" indent="0" algn="l" fontAlgn="b"/>
                      <a:r>
                        <a:rPr lang="en-US" sz="1400" b="1" u="none" strike="noStrike" dirty="0">
                          <a:solidFill>
                            <a:srgbClr val="000000"/>
                          </a:solidFill>
                          <a:effectLst/>
                          <a:latin typeface="+mn-lt"/>
                        </a:rPr>
                        <a:t>Increased by between 21% and 25%</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u="none" strike="noStrike" dirty="0">
                          <a:solidFill>
                            <a:srgbClr val="000000"/>
                          </a:solidFill>
                          <a:effectLst/>
                          <a:latin typeface="+mn-lt"/>
                        </a:rPr>
                        <a:t>5%</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0" i="0" u="none" strike="noStrike" dirty="0">
                          <a:solidFill>
                            <a:srgbClr val="000000"/>
                          </a:solidFill>
                          <a:effectLst/>
                          <a:latin typeface="+mn-lt"/>
                        </a:rPr>
                        <a:t>5%</a:t>
                      </a:r>
                    </a:p>
                  </a:txBody>
                  <a:tcPr marL="7620" marR="7620" marT="7620" marB="0" anchor="ctr"/>
                </a:tc>
                <a:tc>
                  <a:txBody>
                    <a:bodyPr/>
                    <a:lstStyle/>
                    <a:p>
                      <a:pPr algn="ctr" fontAlgn="b"/>
                      <a:r>
                        <a:rPr lang="en-GB" sz="1400" b="0" i="0" u="none" strike="noStrike" dirty="0">
                          <a:solidFill>
                            <a:srgbClr val="000000"/>
                          </a:solidFill>
                          <a:effectLst/>
                          <a:latin typeface="+mn-lt"/>
                        </a:rPr>
                        <a:t>5%</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15%</a:t>
                      </a:r>
                    </a:p>
                  </a:txBody>
                  <a:tcPr marL="7620" marR="7620" marT="7620" marB="0" anchor="ctr">
                    <a:solidFill>
                      <a:schemeClr val="accent3"/>
                    </a:solidFill>
                  </a:tcPr>
                </a:tc>
                <a:extLst>
                  <a:ext uri="{0D108BD9-81ED-4DB2-BD59-A6C34878D82A}">
                    <a16:rowId xmlns:a16="http://schemas.microsoft.com/office/drawing/2014/main" val="2268206926"/>
                  </a:ext>
                </a:extLst>
              </a:tr>
              <a:tr h="224267">
                <a:tc>
                  <a:txBody>
                    <a:bodyPr/>
                    <a:lstStyle/>
                    <a:p>
                      <a:pPr marL="88900" indent="0" algn="l" fontAlgn="b"/>
                      <a:r>
                        <a:rPr lang="en-US" sz="1400" b="1" u="none" strike="noStrike" dirty="0">
                          <a:solidFill>
                            <a:srgbClr val="000000"/>
                          </a:solidFill>
                          <a:effectLst/>
                          <a:latin typeface="+mn-lt"/>
                        </a:rPr>
                        <a:t>Increased by between 26% and 50%</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u="none" strike="noStrike" dirty="0">
                          <a:solidFill>
                            <a:srgbClr val="000000"/>
                          </a:solidFill>
                          <a:effectLst/>
                          <a:latin typeface="+mn-lt"/>
                        </a:rPr>
                        <a:t>4%</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0" i="0" u="none" strike="noStrike" dirty="0">
                          <a:solidFill>
                            <a:srgbClr val="000000"/>
                          </a:solidFill>
                          <a:effectLst/>
                          <a:latin typeface="+mn-lt"/>
                        </a:rPr>
                        <a:t>4%</a:t>
                      </a:r>
                    </a:p>
                  </a:txBody>
                  <a:tcPr marL="7620" marR="7620" marT="7620" marB="0" anchor="ctr"/>
                </a:tc>
                <a:tc>
                  <a:txBody>
                    <a:bodyPr/>
                    <a:lstStyle/>
                    <a:p>
                      <a:pPr algn="ctr" fontAlgn="b"/>
                      <a:r>
                        <a:rPr lang="en-GB" sz="1400" b="0" i="0" u="none" strike="noStrike" dirty="0">
                          <a:solidFill>
                            <a:srgbClr val="000000"/>
                          </a:solidFill>
                          <a:effectLst/>
                          <a:latin typeface="+mn-lt"/>
                        </a:rPr>
                        <a:t>3%</a:t>
                      </a:r>
                    </a:p>
                  </a:txBody>
                  <a:tcPr marL="7620" marR="7620" marT="7620" marB="0" anchor="ctr"/>
                </a:tc>
                <a:tc>
                  <a:txBody>
                    <a:bodyPr/>
                    <a:lstStyle/>
                    <a:p>
                      <a:pPr algn="ctr" fontAlgn="b"/>
                      <a:r>
                        <a:rPr lang="en-GB" sz="1400" b="0" i="0" u="none" strike="noStrike" dirty="0">
                          <a:solidFill>
                            <a:srgbClr val="000000"/>
                          </a:solidFill>
                          <a:effectLst/>
                          <a:latin typeface="+mn-lt"/>
                        </a:rPr>
                        <a:t>5%</a:t>
                      </a:r>
                    </a:p>
                  </a:txBody>
                  <a:tcPr marL="7620" marR="7620" marT="7620" marB="0" anchor="ctr"/>
                </a:tc>
                <a:tc>
                  <a:txBody>
                    <a:bodyPr/>
                    <a:lstStyle/>
                    <a:p>
                      <a:pPr algn="ctr" fontAlgn="b"/>
                      <a:r>
                        <a:rPr lang="en-GB" sz="1400" b="0" i="0" u="none" strike="noStrike" dirty="0">
                          <a:solidFill>
                            <a:srgbClr val="000000"/>
                          </a:solidFill>
                          <a:effectLst/>
                          <a:latin typeface="+mn-lt"/>
                        </a:rPr>
                        <a:t>8%</a:t>
                      </a:r>
                    </a:p>
                  </a:txBody>
                  <a:tcPr marL="7620" marR="7620" marT="7620" marB="0" anchor="ctr"/>
                </a:tc>
                <a:extLst>
                  <a:ext uri="{0D108BD9-81ED-4DB2-BD59-A6C34878D82A}">
                    <a16:rowId xmlns:a16="http://schemas.microsoft.com/office/drawing/2014/main" val="651224191"/>
                  </a:ext>
                </a:extLst>
              </a:tr>
              <a:tr h="224267">
                <a:tc>
                  <a:txBody>
                    <a:bodyPr/>
                    <a:lstStyle/>
                    <a:p>
                      <a:pPr marL="88900" indent="0" algn="l" fontAlgn="b"/>
                      <a:r>
                        <a:rPr lang="en-US" sz="1400" b="1" u="none" strike="noStrike" dirty="0">
                          <a:solidFill>
                            <a:srgbClr val="000000"/>
                          </a:solidFill>
                          <a:effectLst/>
                          <a:latin typeface="+mn-lt"/>
                        </a:rPr>
                        <a:t>Increased by between 51% and 75%</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u="none" strike="noStrike" dirty="0">
                          <a:solidFill>
                            <a:srgbClr val="000000"/>
                          </a:solidFill>
                          <a:effectLst/>
                          <a:latin typeface="+mn-lt"/>
                        </a:rPr>
                        <a:t>2%</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3%</a:t>
                      </a:r>
                    </a:p>
                  </a:txBody>
                  <a:tcPr marL="7620" marR="7620" marT="7620" marB="0" anchor="ctr"/>
                </a:tc>
                <a:tc>
                  <a:txBody>
                    <a:bodyPr/>
                    <a:lstStyle/>
                    <a:p>
                      <a:pPr algn="ctr" fontAlgn="b"/>
                      <a:r>
                        <a:rPr lang="en-GB" sz="1400" b="0" i="0" u="none" strike="noStrike" dirty="0">
                          <a:solidFill>
                            <a:srgbClr val="000000"/>
                          </a:solidFill>
                          <a:effectLst/>
                          <a:latin typeface="+mn-lt"/>
                        </a:rPr>
                        <a:t>3%</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extLst>
                  <a:ext uri="{0D108BD9-81ED-4DB2-BD59-A6C34878D82A}">
                    <a16:rowId xmlns:a16="http://schemas.microsoft.com/office/drawing/2014/main" val="4019652862"/>
                  </a:ext>
                </a:extLst>
              </a:tr>
              <a:tr h="224267">
                <a:tc>
                  <a:txBody>
                    <a:bodyPr/>
                    <a:lstStyle/>
                    <a:p>
                      <a:pPr marL="88900" indent="0" algn="l" fontAlgn="b"/>
                      <a:r>
                        <a:rPr lang="en-US" sz="1400" b="1" u="none" strike="noStrike" dirty="0">
                          <a:solidFill>
                            <a:srgbClr val="000000"/>
                          </a:solidFill>
                          <a:effectLst/>
                          <a:latin typeface="+mn-lt"/>
                        </a:rPr>
                        <a:t>Increased by between 76% and 100%</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u="none" strike="noStrike" dirty="0">
                          <a:solidFill>
                            <a:srgbClr val="000000"/>
                          </a:solidFill>
                          <a:effectLst/>
                          <a:latin typeface="+mn-lt"/>
                        </a:rPr>
                        <a:t>0%</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0%</a:t>
                      </a:r>
                    </a:p>
                  </a:txBody>
                  <a:tcPr marL="7620" marR="7620" marT="7620" marB="0" anchor="ctr"/>
                </a:tc>
                <a:tc>
                  <a:txBody>
                    <a:bodyPr/>
                    <a:lstStyle/>
                    <a:p>
                      <a:pPr algn="ctr" fontAlgn="b"/>
                      <a:r>
                        <a:rPr lang="en-GB" sz="1400" b="0" i="0" u="none" strike="noStrike" dirty="0">
                          <a:solidFill>
                            <a:srgbClr val="000000"/>
                          </a:solidFill>
                          <a:effectLst/>
                          <a:latin typeface="+mn-lt"/>
                        </a:rPr>
                        <a:t>1%</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extLst>
                  <a:ext uri="{0D108BD9-81ED-4DB2-BD59-A6C34878D82A}">
                    <a16:rowId xmlns:a16="http://schemas.microsoft.com/office/drawing/2014/main" val="2189427296"/>
                  </a:ext>
                </a:extLst>
              </a:tr>
              <a:tr h="224267">
                <a:tc>
                  <a:txBody>
                    <a:bodyPr/>
                    <a:lstStyle/>
                    <a:p>
                      <a:pPr marL="88900" indent="0" algn="l" fontAlgn="b"/>
                      <a:r>
                        <a:rPr lang="en-US" sz="1400" b="1" u="none" strike="noStrike" dirty="0">
                          <a:solidFill>
                            <a:srgbClr val="000000"/>
                          </a:solidFill>
                          <a:effectLst/>
                          <a:latin typeface="+mn-lt"/>
                        </a:rPr>
                        <a:t>Increased by more than 100%</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u="none" strike="noStrike" dirty="0">
                          <a:solidFill>
                            <a:srgbClr val="000000"/>
                          </a:solidFill>
                          <a:effectLst/>
                          <a:latin typeface="+mn-lt"/>
                        </a:rPr>
                        <a:t>1%</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1%</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extLst>
                  <a:ext uri="{0D108BD9-81ED-4DB2-BD59-A6C34878D82A}">
                    <a16:rowId xmlns:a16="http://schemas.microsoft.com/office/drawing/2014/main" val="4147970526"/>
                  </a:ext>
                </a:extLst>
              </a:tr>
              <a:tr h="224267">
                <a:tc>
                  <a:txBody>
                    <a:bodyPr/>
                    <a:lstStyle/>
                    <a:p>
                      <a:pPr marL="88900" indent="0" algn="l" fontAlgn="b"/>
                      <a:r>
                        <a:rPr lang="en-GB" sz="1400" b="1" u="none" strike="noStrike" dirty="0">
                          <a:solidFill>
                            <a:srgbClr val="000000"/>
                          </a:solidFill>
                          <a:effectLst/>
                          <a:latin typeface="+mn-lt"/>
                        </a:rPr>
                        <a:t>Stayed the same/unchanged</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1" u="none" strike="noStrike" dirty="0">
                          <a:solidFill>
                            <a:srgbClr val="000000"/>
                          </a:solidFill>
                          <a:effectLst/>
                          <a:latin typeface="+mn-lt"/>
                        </a:rPr>
                        <a:t>3%</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0" i="0" u="none" strike="noStrike" dirty="0">
                          <a:solidFill>
                            <a:srgbClr val="000000"/>
                          </a:solidFill>
                          <a:effectLst/>
                          <a:latin typeface="+mn-lt"/>
                        </a:rPr>
                        <a:t>2%</a:t>
                      </a:r>
                    </a:p>
                  </a:txBody>
                  <a:tcPr marL="7620" marR="7620" marT="7620" marB="0" anchor="ctr"/>
                </a:tc>
                <a:tc>
                  <a:txBody>
                    <a:bodyPr/>
                    <a:lstStyle/>
                    <a:p>
                      <a:pPr algn="ctr" fontAlgn="b"/>
                      <a:r>
                        <a:rPr lang="en-GB" sz="1400" b="0" i="0" u="none" strike="noStrike" dirty="0">
                          <a:solidFill>
                            <a:srgbClr val="000000"/>
                          </a:solidFill>
                          <a:effectLst/>
                          <a:latin typeface="+mn-lt"/>
                        </a:rPr>
                        <a:t>3%</a:t>
                      </a:r>
                    </a:p>
                  </a:txBody>
                  <a:tcPr marL="7620" marR="7620" marT="7620" marB="0" anchor="ctr"/>
                </a:tc>
                <a:tc>
                  <a:txBody>
                    <a:bodyPr/>
                    <a:lstStyle/>
                    <a:p>
                      <a:pPr algn="ctr" fontAlgn="b"/>
                      <a:r>
                        <a:rPr lang="en-GB" sz="1400" b="0" i="0" u="none" strike="noStrike" dirty="0">
                          <a:solidFill>
                            <a:srgbClr val="000000"/>
                          </a:solidFill>
                          <a:effectLst/>
                          <a:latin typeface="+mn-lt"/>
                        </a:rPr>
                        <a:t>3%</a:t>
                      </a:r>
                    </a:p>
                  </a:txBody>
                  <a:tcPr marL="7620" marR="7620" marT="7620" marB="0" anchor="ctr"/>
                </a:tc>
                <a:tc>
                  <a:txBody>
                    <a:bodyPr/>
                    <a:lstStyle/>
                    <a:p>
                      <a:pPr algn="ctr" fontAlgn="b"/>
                      <a:r>
                        <a:rPr lang="en-GB" sz="1400" b="0" i="0" u="none" strike="noStrike" dirty="0">
                          <a:solidFill>
                            <a:srgbClr val="000000"/>
                          </a:solidFill>
                          <a:effectLst/>
                          <a:latin typeface="+mn-lt"/>
                        </a:rPr>
                        <a:t>4%</a:t>
                      </a:r>
                    </a:p>
                  </a:txBody>
                  <a:tcPr marL="7620" marR="7620" marT="7620" marB="0" anchor="ctr"/>
                </a:tc>
                <a:extLst>
                  <a:ext uri="{0D108BD9-81ED-4DB2-BD59-A6C34878D82A}">
                    <a16:rowId xmlns:a16="http://schemas.microsoft.com/office/drawing/2014/main" val="544313759"/>
                  </a:ext>
                </a:extLst>
              </a:tr>
              <a:tr h="224267">
                <a:tc>
                  <a:txBody>
                    <a:bodyPr/>
                    <a:lstStyle/>
                    <a:p>
                      <a:pPr marL="88900" indent="0" algn="l" fontAlgn="b"/>
                      <a:r>
                        <a:rPr lang="en-US" sz="1400" b="1" u="none" strike="noStrike" dirty="0">
                          <a:solidFill>
                            <a:srgbClr val="000000"/>
                          </a:solidFill>
                          <a:effectLst/>
                          <a:latin typeface="+mn-lt"/>
                        </a:rPr>
                        <a:t>My insurance premium has decreased this year</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u="none" strike="noStrike" dirty="0">
                          <a:solidFill>
                            <a:srgbClr val="000000"/>
                          </a:solidFill>
                          <a:effectLst/>
                          <a:latin typeface="+mn-lt"/>
                        </a:rPr>
                        <a:t>1%</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0" i="0" u="none" strike="noStrike" dirty="0">
                          <a:solidFill>
                            <a:srgbClr val="000000"/>
                          </a:solidFill>
                          <a:effectLst/>
                          <a:latin typeface="+mn-lt"/>
                        </a:rPr>
                        <a:t>1%</a:t>
                      </a:r>
                    </a:p>
                  </a:txBody>
                  <a:tcPr marL="7620" marR="7620" marT="7620" marB="0" anchor="ctr"/>
                </a:tc>
                <a:tc>
                  <a:txBody>
                    <a:bodyPr/>
                    <a:lstStyle/>
                    <a:p>
                      <a:pPr algn="ctr" fontAlgn="b"/>
                      <a:r>
                        <a:rPr lang="en-GB" sz="1400" b="0" i="0" u="none" strike="noStrike" dirty="0">
                          <a:solidFill>
                            <a:srgbClr val="000000"/>
                          </a:solidFill>
                          <a:effectLst/>
                          <a:latin typeface="+mn-lt"/>
                        </a:rPr>
                        <a:t>2%</a:t>
                      </a:r>
                    </a:p>
                  </a:txBody>
                  <a:tcPr marL="7620" marR="7620" marT="7620" marB="0" anchor="ctr"/>
                </a:tc>
                <a:tc>
                  <a:txBody>
                    <a:bodyPr/>
                    <a:lstStyle/>
                    <a:p>
                      <a:pPr algn="ctr" fontAlgn="b"/>
                      <a:r>
                        <a:rPr lang="en-GB" sz="1400" b="0" i="0" u="none" strike="noStrike" dirty="0">
                          <a:solidFill>
                            <a:srgbClr val="000000"/>
                          </a:solidFill>
                          <a:effectLst/>
                          <a:latin typeface="+mn-lt"/>
                        </a:rPr>
                        <a:t>1%</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extLst>
                  <a:ext uri="{0D108BD9-81ED-4DB2-BD59-A6C34878D82A}">
                    <a16:rowId xmlns:a16="http://schemas.microsoft.com/office/drawing/2014/main" val="2438694686"/>
                  </a:ext>
                </a:extLst>
              </a:tr>
              <a:tr h="434401">
                <a:tc>
                  <a:txBody>
                    <a:bodyPr/>
                    <a:lstStyle/>
                    <a:p>
                      <a:pPr marL="88900" indent="0" algn="l" fontAlgn="b"/>
                      <a:r>
                        <a:rPr lang="en-US" sz="1400" b="1" u="none" strike="noStrike" dirty="0">
                          <a:solidFill>
                            <a:srgbClr val="000000"/>
                          </a:solidFill>
                          <a:effectLst/>
                          <a:latin typeface="+mn-lt"/>
                        </a:rPr>
                        <a:t>My insurance provider has refused to cover my business this year</a:t>
                      </a:r>
                      <a:endParaRPr lang="en-US" sz="1400" b="1" i="0" u="none" strike="noStrike" dirty="0">
                        <a:solidFill>
                          <a:srgbClr val="000000"/>
                        </a:solidFill>
                        <a:effectLst/>
                        <a:latin typeface="+mn-lt"/>
                      </a:endParaRPr>
                    </a:p>
                  </a:txBody>
                  <a:tcPr marL="7620" marR="7620" marT="7620" marB="0" anchor="ctr"/>
                </a:tc>
                <a:tc>
                  <a:txBody>
                    <a:bodyPr/>
                    <a:lstStyle/>
                    <a:p>
                      <a:pPr algn="ctr" fontAlgn="b"/>
                      <a:r>
                        <a:rPr lang="en-GB" sz="1400" b="1" u="none" strike="noStrike" dirty="0">
                          <a:solidFill>
                            <a:srgbClr val="000000"/>
                          </a:solidFill>
                          <a:effectLst/>
                          <a:latin typeface="+mn-lt"/>
                        </a:rPr>
                        <a:t>0%</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0%</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extLst>
                  <a:ext uri="{0D108BD9-81ED-4DB2-BD59-A6C34878D82A}">
                    <a16:rowId xmlns:a16="http://schemas.microsoft.com/office/drawing/2014/main" val="120472602"/>
                  </a:ext>
                </a:extLst>
              </a:tr>
              <a:tr h="224267">
                <a:tc>
                  <a:txBody>
                    <a:bodyPr/>
                    <a:lstStyle/>
                    <a:p>
                      <a:pPr marL="88900" indent="0" algn="l" fontAlgn="b"/>
                      <a:r>
                        <a:rPr lang="en-GB" sz="1400" b="1" u="none" strike="noStrike" dirty="0">
                          <a:solidFill>
                            <a:srgbClr val="000000"/>
                          </a:solidFill>
                          <a:effectLst/>
                          <a:latin typeface="+mn-lt"/>
                        </a:rPr>
                        <a:t>Don't know/unsure</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1" u="none" strike="noStrike" dirty="0">
                          <a:solidFill>
                            <a:srgbClr val="000000"/>
                          </a:solidFill>
                          <a:effectLst/>
                          <a:latin typeface="+mn-lt"/>
                        </a:rPr>
                        <a:t>14%</a:t>
                      </a:r>
                      <a:endParaRPr lang="en-GB" sz="1400" b="1"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8%</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16%</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17%</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4%</a:t>
                      </a:r>
                    </a:p>
                  </a:txBody>
                  <a:tcPr marL="7620" marR="7620" marT="7620" marB="0" anchor="ctr"/>
                </a:tc>
                <a:extLst>
                  <a:ext uri="{0D108BD9-81ED-4DB2-BD59-A6C34878D82A}">
                    <a16:rowId xmlns:a16="http://schemas.microsoft.com/office/drawing/2014/main" val="1782972003"/>
                  </a:ext>
                </a:extLst>
              </a:tr>
              <a:tr h="224267">
                <a:tc>
                  <a:txBody>
                    <a:bodyPr/>
                    <a:lstStyle/>
                    <a:p>
                      <a:pPr marL="88900" indent="0" algn="l" fontAlgn="b"/>
                      <a:r>
                        <a:rPr lang="en-GB" sz="1400" b="1" u="none" strike="noStrike" dirty="0">
                          <a:solidFill>
                            <a:srgbClr val="000000"/>
                          </a:solidFill>
                          <a:effectLst/>
                          <a:latin typeface="+mn-lt"/>
                        </a:rPr>
                        <a:t>Other</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1" u="none" strike="noStrike" dirty="0">
                          <a:solidFill>
                            <a:srgbClr val="000000"/>
                          </a:solidFill>
                          <a:effectLst/>
                          <a:latin typeface="+mn-lt"/>
                        </a:rPr>
                        <a:t>3%</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0" i="0" u="none" strike="noStrike" dirty="0">
                          <a:solidFill>
                            <a:srgbClr val="000000"/>
                          </a:solidFill>
                          <a:effectLst/>
                          <a:latin typeface="+mn-lt"/>
                        </a:rPr>
                        <a:t>6%</a:t>
                      </a:r>
                    </a:p>
                  </a:txBody>
                  <a:tcPr marL="7620" marR="7620" marT="7620" marB="0" anchor="ctr"/>
                </a:tc>
                <a:tc>
                  <a:txBody>
                    <a:bodyPr/>
                    <a:lstStyle/>
                    <a:p>
                      <a:pPr algn="ctr" fontAlgn="b"/>
                      <a:r>
                        <a:rPr lang="en-GB" sz="1400" b="0" i="0" u="none" strike="noStrike" dirty="0">
                          <a:solidFill>
                            <a:srgbClr val="000000"/>
                          </a:solidFill>
                          <a:effectLst/>
                          <a:latin typeface="+mn-lt"/>
                        </a:rPr>
                        <a:t>2%</a:t>
                      </a:r>
                    </a:p>
                  </a:txBody>
                  <a:tcPr marL="7620" marR="7620" marT="7620" marB="0" anchor="ctr"/>
                </a:tc>
                <a:tc>
                  <a:txBody>
                    <a:bodyPr/>
                    <a:lstStyle/>
                    <a:p>
                      <a:pPr algn="ctr" fontAlgn="b"/>
                      <a:r>
                        <a:rPr lang="en-GB" sz="1400" b="0" i="0" u="none" strike="noStrike" dirty="0">
                          <a:solidFill>
                            <a:srgbClr val="000000"/>
                          </a:solidFill>
                          <a:effectLst/>
                          <a:latin typeface="+mn-lt"/>
                        </a:rPr>
                        <a:t>5%</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extLst>
                  <a:ext uri="{0D108BD9-81ED-4DB2-BD59-A6C34878D82A}">
                    <a16:rowId xmlns:a16="http://schemas.microsoft.com/office/drawing/2014/main" val="3786223513"/>
                  </a:ext>
                </a:extLst>
              </a:tr>
            </a:tbl>
          </a:graphicData>
        </a:graphic>
      </p:graphicFrame>
    </p:spTree>
    <p:extLst>
      <p:ext uri="{BB962C8B-B14F-4D97-AF65-F5344CB8AC3E}">
        <p14:creationId xmlns:p14="http://schemas.microsoft.com/office/powerpoint/2010/main" val="22037991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5962" y="708338"/>
            <a:ext cx="8654359" cy="3231654"/>
          </a:xfrm>
          <a:prstGeom prst="rect">
            <a:avLst/>
          </a:prstGeom>
        </p:spPr>
        <p:txBody>
          <a:bodyPr wrap="square">
            <a:spAutoFit/>
          </a:bodyPr>
          <a:lstStyle/>
          <a:p>
            <a:pPr marL="285750" indent="-285750">
              <a:buFont typeface="Arial" panose="020B0604020202020204" pitchFamily="34" charset="0"/>
              <a:buChar char="•"/>
            </a:pPr>
            <a:r>
              <a:rPr lang="en-GB" sz="1400" dirty="0">
                <a:solidFill>
                  <a:schemeClr val="tx2"/>
                </a:solidFill>
              </a:rPr>
              <a:t>Businesses were asked to indicate how much they usually invest in their business over the winter period and how much they actually did invest over the winter period in 2022/23.  As the results in the table below illustrate, the proportion of businesses who had spent nothing/made no investment in their business during the winter of 2022/23, at 34%, was almost a threefold increase compared with the proportion of businesses usually not investing anything (12%).</a:t>
            </a:r>
          </a:p>
          <a:p>
            <a:pPr marL="285750" indent="-285750">
              <a:buFont typeface="Arial" panose="020B0604020202020204" pitchFamily="34" charset="0"/>
              <a:buChar char="•"/>
            </a:pPr>
            <a:endParaRPr lang="en-GB" sz="1400" dirty="0">
              <a:solidFill>
                <a:schemeClr val="tx2"/>
              </a:solidFill>
            </a:endParaRPr>
          </a:p>
          <a:p>
            <a:pPr marL="285750" indent="-285750">
              <a:buFont typeface="Arial" panose="020B0604020202020204" pitchFamily="34" charset="0"/>
              <a:buChar char="•"/>
            </a:pPr>
            <a:r>
              <a:rPr lang="en-GB" sz="1400" dirty="0">
                <a:solidFill>
                  <a:schemeClr val="tx2"/>
                </a:solidFill>
              </a:rPr>
              <a:t>44% of businesses spent £10k or less on investment in their business, a decrease of 6% compared with the usual proportion of businesses spending this amount (50%).  9% spent £11 to £25k, a decrease of 10% compared with the usual proportion of businesses spending this amount (19%) and 6% spent £26 to £50k, a decrease of 4% compared with the usual proportion of businesses spending this amount (10%).   Those investing £51k or more within each of the investment bands during the winter of 2022/23 remained broadly similar to usual.</a:t>
            </a:r>
          </a:p>
          <a:p>
            <a:pPr marL="285750" indent="-285750">
              <a:buFont typeface="Arial" panose="020B0604020202020204" pitchFamily="34" charset="0"/>
              <a:buChar char="•"/>
            </a:pPr>
            <a:endParaRPr lang="en-GB" sz="800" dirty="0">
              <a:solidFill>
                <a:schemeClr val="tx2"/>
              </a:solidFill>
            </a:endParaRPr>
          </a:p>
          <a:p>
            <a:pPr marL="538163" indent="-452438">
              <a:buFont typeface="Arial" panose="020B0604020202020204" pitchFamily="34" charset="0"/>
              <a:buChar char="•"/>
            </a:pPr>
            <a:endParaRPr lang="en-GB" sz="1400" dirty="0">
              <a:solidFill>
                <a:schemeClr val="tx2"/>
              </a:solidFill>
            </a:endParaRPr>
          </a:p>
          <a:p>
            <a:pPr marL="268288"/>
            <a:endParaRPr lang="en-GB" sz="1400" dirty="0">
              <a:solidFill>
                <a:schemeClr val="tx2"/>
              </a:solidFill>
            </a:endParaRPr>
          </a:p>
          <a:p>
            <a:pPr marL="285750" indent="-285750">
              <a:buFont typeface="Arial" panose="020B0604020202020204" pitchFamily="34" charset="0"/>
              <a:buChar char="•"/>
            </a:pPr>
            <a:endParaRPr lang="en-GB" sz="1400" dirty="0">
              <a:solidFill>
                <a:schemeClr val="tx2"/>
              </a:solidFill>
            </a:endParaRPr>
          </a:p>
        </p:txBody>
      </p:sp>
      <p:cxnSp>
        <p:nvCxnSpPr>
          <p:cNvPr id="11" name="Straight Connector 10"/>
          <p:cNvCxnSpPr/>
          <p:nvPr/>
        </p:nvCxnSpPr>
        <p:spPr>
          <a:xfrm flipV="1">
            <a:off x="0" y="692696"/>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251520" y="188640"/>
            <a:ext cx="3820341" cy="498598"/>
          </a:xfrm>
          <a:prstGeom prst="rect">
            <a:avLst/>
          </a:prstGeom>
        </p:spPr>
        <p:txBody>
          <a:bodyPr wrap="non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Key results – Investment levels</a:t>
            </a:r>
          </a:p>
        </p:txBody>
      </p:sp>
      <p:sp>
        <p:nvSpPr>
          <p:cNvPr id="2" name="Rectangle 1"/>
          <p:cNvSpPr/>
          <p:nvPr/>
        </p:nvSpPr>
        <p:spPr>
          <a:xfrm>
            <a:off x="340355" y="3174954"/>
            <a:ext cx="8712968" cy="738664"/>
          </a:xfrm>
          <a:prstGeom prst="rect">
            <a:avLst/>
          </a:prstGeom>
        </p:spPr>
        <p:txBody>
          <a:bodyPr wrap="square">
            <a:spAutoFit/>
          </a:bodyPr>
          <a:lstStyle/>
          <a:p>
            <a:pPr marL="285750" indent="-285750">
              <a:buFont typeface="Arial" panose="020B0604020202020204" pitchFamily="34" charset="0"/>
              <a:buChar char="•"/>
            </a:pPr>
            <a:endParaRPr lang="en-GB" sz="1400" dirty="0">
              <a:solidFill>
                <a:schemeClr val="accent1">
                  <a:lumMod val="75000"/>
                </a:schemeClr>
              </a:solidFill>
            </a:endParaRPr>
          </a:p>
          <a:p>
            <a:pPr marL="285750" indent="-285750">
              <a:buFont typeface="Arial" panose="020B0604020202020204" pitchFamily="34" charset="0"/>
              <a:buChar char="•"/>
            </a:pPr>
            <a:endParaRPr lang="en-GB" sz="1400" dirty="0">
              <a:solidFill>
                <a:schemeClr val="accent1">
                  <a:lumMod val="75000"/>
                </a:schemeClr>
              </a:solidFill>
            </a:endParaRPr>
          </a:p>
          <a:p>
            <a:pPr marL="285750" indent="-285750">
              <a:buFont typeface="Arial" panose="020B0604020202020204" pitchFamily="34" charset="0"/>
              <a:buChar char="•"/>
            </a:pPr>
            <a:endParaRPr lang="en-GB" sz="1400" dirty="0">
              <a:solidFill>
                <a:schemeClr val="accent1">
                  <a:lumMod val="75000"/>
                </a:schemeClr>
              </a:solidFill>
            </a:endParaRPr>
          </a:p>
        </p:txBody>
      </p:sp>
      <p:graphicFrame>
        <p:nvGraphicFramePr>
          <p:cNvPr id="10" name="Table 9"/>
          <p:cNvGraphicFramePr>
            <a:graphicFrameLocks noGrp="1"/>
          </p:cNvGraphicFramePr>
          <p:nvPr>
            <p:extLst>
              <p:ext uri="{D42A27DB-BD31-4B8C-83A1-F6EECF244321}">
                <p14:modId xmlns:p14="http://schemas.microsoft.com/office/powerpoint/2010/main" val="833342534"/>
              </p:ext>
            </p:extLst>
          </p:nvPr>
        </p:nvGraphicFramePr>
        <p:xfrm>
          <a:off x="522913" y="3234037"/>
          <a:ext cx="8347852" cy="3482340"/>
        </p:xfrm>
        <a:graphic>
          <a:graphicData uri="http://schemas.openxmlformats.org/drawingml/2006/table">
            <a:tbl>
              <a:tblPr firstRow="1" bandRow="1">
                <a:tableStyleId>{5C22544A-7EE6-4342-B048-85BDC9FD1C3A}</a:tableStyleId>
              </a:tblPr>
              <a:tblGrid>
                <a:gridCol w="1620000">
                  <a:extLst>
                    <a:ext uri="{9D8B030D-6E8A-4147-A177-3AD203B41FA5}">
                      <a16:colId xmlns:a16="http://schemas.microsoft.com/office/drawing/2014/main" val="20000"/>
                    </a:ext>
                  </a:extLst>
                </a:gridCol>
                <a:gridCol w="628695">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gridCol w="496339">
                  <a:extLst>
                    <a:ext uri="{9D8B030D-6E8A-4147-A177-3AD203B41FA5}">
                      <a16:colId xmlns:a16="http://schemas.microsoft.com/office/drawing/2014/main" val="20003"/>
                    </a:ext>
                  </a:extLst>
                </a:gridCol>
                <a:gridCol w="720000">
                  <a:extLst>
                    <a:ext uri="{9D8B030D-6E8A-4147-A177-3AD203B41FA5}">
                      <a16:colId xmlns:a16="http://schemas.microsoft.com/office/drawing/2014/main" val="20004"/>
                    </a:ext>
                  </a:extLst>
                </a:gridCol>
                <a:gridCol w="529428">
                  <a:extLst>
                    <a:ext uri="{9D8B030D-6E8A-4147-A177-3AD203B41FA5}">
                      <a16:colId xmlns:a16="http://schemas.microsoft.com/office/drawing/2014/main" val="20005"/>
                    </a:ext>
                  </a:extLst>
                </a:gridCol>
                <a:gridCol w="720000">
                  <a:extLst>
                    <a:ext uri="{9D8B030D-6E8A-4147-A177-3AD203B41FA5}">
                      <a16:colId xmlns:a16="http://schemas.microsoft.com/office/drawing/2014/main" val="20006"/>
                    </a:ext>
                  </a:extLst>
                </a:gridCol>
                <a:gridCol w="628695">
                  <a:extLst>
                    <a:ext uri="{9D8B030D-6E8A-4147-A177-3AD203B41FA5}">
                      <a16:colId xmlns:a16="http://schemas.microsoft.com/office/drawing/2014/main" val="20007"/>
                    </a:ext>
                  </a:extLst>
                </a:gridCol>
                <a:gridCol w="828000">
                  <a:extLst>
                    <a:ext uri="{9D8B030D-6E8A-4147-A177-3AD203B41FA5}">
                      <a16:colId xmlns:a16="http://schemas.microsoft.com/office/drawing/2014/main" val="20008"/>
                    </a:ext>
                  </a:extLst>
                </a:gridCol>
                <a:gridCol w="628695">
                  <a:extLst>
                    <a:ext uri="{9D8B030D-6E8A-4147-A177-3AD203B41FA5}">
                      <a16:colId xmlns:a16="http://schemas.microsoft.com/office/drawing/2014/main" val="20009"/>
                    </a:ext>
                  </a:extLst>
                </a:gridCol>
                <a:gridCol w="828000">
                  <a:extLst>
                    <a:ext uri="{9D8B030D-6E8A-4147-A177-3AD203B41FA5}">
                      <a16:colId xmlns:a16="http://schemas.microsoft.com/office/drawing/2014/main" val="20010"/>
                    </a:ext>
                  </a:extLst>
                </a:gridCol>
              </a:tblGrid>
              <a:tr h="206075">
                <a:tc rowSpan="2">
                  <a:txBody>
                    <a:bodyPr/>
                    <a:lstStyle/>
                    <a:p>
                      <a:r>
                        <a:rPr lang="en-GB" sz="1250" dirty="0"/>
                        <a:t>Investment levels </a:t>
                      </a:r>
                      <a:endParaRPr lang="en-GB" sz="1250" dirty="0">
                        <a:latin typeface="+mn-lt"/>
                      </a:endParaRPr>
                    </a:p>
                  </a:txBody>
                  <a:tcPr anchor="ctr"/>
                </a:tc>
                <a:tc gridSpan="2">
                  <a:txBody>
                    <a:bodyPr/>
                    <a:lstStyle/>
                    <a:p>
                      <a:pPr algn="ctr"/>
                      <a:r>
                        <a:rPr lang="en-GB" sz="1250" dirty="0"/>
                        <a:t>All businesses</a:t>
                      </a:r>
                      <a:endParaRPr lang="en-GB" sz="1250" dirty="0">
                        <a:latin typeface="+mn-lt"/>
                      </a:endParaRPr>
                    </a:p>
                  </a:txBody>
                  <a:tcPr anchor="ctr"/>
                </a:tc>
                <a:tc hMerge="1">
                  <a:txBody>
                    <a:bodyPr/>
                    <a:lstStyle/>
                    <a:p>
                      <a:endParaRPr lang="en-GB"/>
                    </a:p>
                  </a:txBody>
                  <a:tcPr/>
                </a:tc>
                <a:tc gridSpan="2">
                  <a:txBody>
                    <a:bodyPr/>
                    <a:lstStyle/>
                    <a:p>
                      <a:pPr algn="ctr"/>
                      <a:r>
                        <a:rPr lang="en-GB" sz="1250" dirty="0"/>
                        <a:t>Cornwall &amp; IoS</a:t>
                      </a:r>
                      <a:endParaRPr lang="en-GB" sz="1250" dirty="0">
                        <a:latin typeface="+mn-lt"/>
                      </a:endParaRPr>
                    </a:p>
                  </a:txBody>
                  <a:tcPr anchor="ctr"/>
                </a:tc>
                <a:tc hMerge="1">
                  <a:txBody>
                    <a:bodyPr/>
                    <a:lstStyle/>
                    <a:p>
                      <a:endParaRPr lang="en-GB"/>
                    </a:p>
                  </a:txBody>
                  <a:tcPr/>
                </a:tc>
                <a:tc gridSpan="2">
                  <a:txBody>
                    <a:bodyPr/>
                    <a:lstStyle/>
                    <a:p>
                      <a:pPr algn="ctr"/>
                      <a:r>
                        <a:rPr lang="en-GB" sz="1250" dirty="0"/>
                        <a:t>Devon</a:t>
                      </a:r>
                      <a:endParaRPr lang="en-GB" sz="1250" dirty="0">
                        <a:latin typeface="+mn-lt"/>
                      </a:endParaRPr>
                    </a:p>
                  </a:txBody>
                  <a:tcPr anchor="ctr"/>
                </a:tc>
                <a:tc hMerge="1">
                  <a:txBody>
                    <a:bodyPr/>
                    <a:lstStyle/>
                    <a:p>
                      <a:endParaRPr lang="en-GB"/>
                    </a:p>
                  </a:txBody>
                  <a:tcPr/>
                </a:tc>
                <a:tc gridSpan="2">
                  <a:txBody>
                    <a:bodyPr/>
                    <a:lstStyle/>
                    <a:p>
                      <a:pPr algn="ctr"/>
                      <a:r>
                        <a:rPr lang="en-GB" sz="1250" dirty="0"/>
                        <a:t>Dorset</a:t>
                      </a:r>
                      <a:endParaRPr lang="en-GB" sz="1250" dirty="0">
                        <a:latin typeface="+mn-lt"/>
                      </a:endParaRPr>
                    </a:p>
                  </a:txBody>
                  <a:tcPr anchor="ctr"/>
                </a:tc>
                <a:tc hMerge="1">
                  <a:txBody>
                    <a:bodyPr/>
                    <a:lstStyle/>
                    <a:p>
                      <a:endParaRPr lang="en-GB"/>
                    </a:p>
                  </a:txBody>
                  <a:tcPr/>
                </a:tc>
                <a:tc gridSpan="2">
                  <a:txBody>
                    <a:bodyPr/>
                    <a:lstStyle/>
                    <a:p>
                      <a:pPr algn="ctr"/>
                      <a:r>
                        <a:rPr lang="en-GB" sz="1250" dirty="0"/>
                        <a:t>Somerset</a:t>
                      </a:r>
                      <a:endParaRPr lang="en-GB" sz="1250" dirty="0">
                        <a:latin typeface="+mn-lt"/>
                      </a:endParaRPr>
                    </a:p>
                  </a:txBody>
                  <a:tcPr anchor="ctr"/>
                </a:tc>
                <a:tc hMerge="1">
                  <a:txBody>
                    <a:bodyPr/>
                    <a:lstStyle/>
                    <a:p>
                      <a:pPr algn="ctr"/>
                      <a:endParaRPr lang="en-GB" sz="1400" dirty="0">
                        <a:latin typeface="+mn-lt"/>
                      </a:endParaRPr>
                    </a:p>
                  </a:txBody>
                  <a:tcPr anchor="ctr"/>
                </a:tc>
                <a:extLst>
                  <a:ext uri="{0D108BD9-81ED-4DB2-BD59-A6C34878D82A}">
                    <a16:rowId xmlns:a16="http://schemas.microsoft.com/office/drawing/2014/main" val="10000"/>
                  </a:ext>
                </a:extLst>
              </a:tr>
              <a:tr h="146202">
                <a:tc vMerge="1">
                  <a:txBody>
                    <a:bodyPr/>
                    <a:lstStyle/>
                    <a:p>
                      <a:pPr algn="l" fontAlgn="b"/>
                      <a:endParaRPr lang="en-GB" sz="140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Usual</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Actual </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Usual</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Actual</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Usual</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Actual</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Usual</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Actual</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Usual</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Actual</a:t>
                      </a:r>
                      <a:endParaRPr lang="en-GB" sz="1250" b="1"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0001"/>
                  </a:ext>
                </a:extLst>
              </a:tr>
              <a:tr h="146202">
                <a:tc>
                  <a:txBody>
                    <a:bodyPr/>
                    <a:lstStyle/>
                    <a:p>
                      <a:pPr marL="88900" indent="0" algn="l" fontAlgn="b"/>
                      <a:r>
                        <a:rPr lang="en-US" sz="1250" b="1" u="none" strike="noStrike" dirty="0">
                          <a:solidFill>
                            <a:srgbClr val="000000"/>
                          </a:solidFill>
                          <a:effectLst/>
                        </a:rPr>
                        <a:t>Zero/no investment</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12%</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34%</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4%</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30%</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13%</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36%</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17%</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33%</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4%</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20%</a:t>
                      </a:r>
                      <a:endParaRPr lang="en-GB" sz="125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51013063"/>
                  </a:ext>
                </a:extLst>
              </a:tr>
              <a:tr h="146202">
                <a:tc>
                  <a:txBody>
                    <a:bodyPr/>
                    <a:lstStyle/>
                    <a:p>
                      <a:pPr marL="88900" indent="0" algn="l" fontAlgn="b"/>
                      <a:r>
                        <a:rPr lang="en-GB" sz="1250" b="1" u="none" strike="noStrike" dirty="0">
                          <a:solidFill>
                            <a:srgbClr val="000000"/>
                          </a:solidFill>
                          <a:effectLst/>
                        </a:rPr>
                        <a:t>£10k or less</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50%</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44%</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62%</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56%</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48%</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39%</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45%</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41%</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54%</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60%</a:t>
                      </a:r>
                      <a:endParaRPr lang="en-GB" sz="125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0002"/>
                  </a:ext>
                </a:extLst>
              </a:tr>
              <a:tr h="146202">
                <a:tc>
                  <a:txBody>
                    <a:bodyPr/>
                    <a:lstStyle/>
                    <a:p>
                      <a:pPr marL="88900" indent="0" algn="l" fontAlgn="b"/>
                      <a:r>
                        <a:rPr lang="en-GB" sz="1250" b="1" u="none" strike="noStrike" dirty="0">
                          <a:solidFill>
                            <a:srgbClr val="000000"/>
                          </a:solidFill>
                          <a:effectLst/>
                        </a:rPr>
                        <a:t>£11 to 25k</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19%</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9%</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18%</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6%</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20%</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10%</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13%</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9%</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25%</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15%</a:t>
                      </a:r>
                      <a:endParaRPr lang="en-GB" sz="125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0003"/>
                  </a:ext>
                </a:extLst>
              </a:tr>
              <a:tr h="146202">
                <a:tc>
                  <a:txBody>
                    <a:bodyPr/>
                    <a:lstStyle/>
                    <a:p>
                      <a:pPr marL="88900" indent="0" algn="l" fontAlgn="b"/>
                      <a:r>
                        <a:rPr lang="en-GB" sz="1250" b="1" u="none" strike="noStrike" dirty="0">
                          <a:solidFill>
                            <a:srgbClr val="000000"/>
                          </a:solidFill>
                          <a:effectLst/>
                        </a:rPr>
                        <a:t>£26 to 50k</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US" sz="1250" b="1" u="none" strike="noStrike" dirty="0">
                          <a:solidFill>
                            <a:srgbClr val="000000"/>
                          </a:solidFill>
                          <a:effectLst/>
                        </a:rPr>
                        <a:t>10%</a:t>
                      </a:r>
                      <a:endParaRPr lang="en-US"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6%</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11%</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2%</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10%</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8%</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12%</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5%</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13%</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0004"/>
                  </a:ext>
                </a:extLst>
              </a:tr>
              <a:tr h="146202">
                <a:tc>
                  <a:txBody>
                    <a:bodyPr/>
                    <a:lstStyle/>
                    <a:p>
                      <a:pPr marL="88900" indent="0" algn="l" fontAlgn="b"/>
                      <a:r>
                        <a:rPr lang="en-GB" sz="1250" b="1" u="none" strike="noStrike" dirty="0">
                          <a:solidFill>
                            <a:srgbClr val="000000"/>
                          </a:solidFill>
                          <a:effectLst/>
                        </a:rPr>
                        <a:t>£51 to 75k</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3%</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3%</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2%</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2%</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3%</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2%</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6%</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4%</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5%</a:t>
                      </a:r>
                      <a:endParaRPr lang="en-GB" sz="125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0005"/>
                  </a:ext>
                </a:extLst>
              </a:tr>
              <a:tr h="146202">
                <a:tc>
                  <a:txBody>
                    <a:bodyPr/>
                    <a:lstStyle/>
                    <a:p>
                      <a:pPr marL="88900" indent="0" algn="l" fontAlgn="b"/>
                      <a:r>
                        <a:rPr lang="en-GB" sz="1250" b="1" u="none" strike="noStrike" dirty="0">
                          <a:solidFill>
                            <a:srgbClr val="000000"/>
                          </a:solidFill>
                          <a:effectLst/>
                        </a:rPr>
                        <a:t>£76 to 100k</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2%</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1%</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1%</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1%</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3%</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2%</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3%</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0006"/>
                  </a:ext>
                </a:extLst>
              </a:tr>
              <a:tr h="146202">
                <a:tc>
                  <a:txBody>
                    <a:bodyPr/>
                    <a:lstStyle/>
                    <a:p>
                      <a:pPr marL="88900" indent="0" algn="l" fontAlgn="b"/>
                      <a:r>
                        <a:rPr lang="en-GB" sz="1250" b="1" u="none" strike="noStrike" dirty="0">
                          <a:solidFill>
                            <a:srgbClr val="000000"/>
                          </a:solidFill>
                          <a:effectLst/>
                        </a:rPr>
                        <a:t>£101 to 150k</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1%</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1%</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1%</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2%</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3%</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5%</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0007"/>
                  </a:ext>
                </a:extLst>
              </a:tr>
              <a:tr h="146202">
                <a:tc>
                  <a:txBody>
                    <a:bodyPr/>
                    <a:lstStyle/>
                    <a:p>
                      <a:pPr marL="88900" indent="0" algn="l" fontAlgn="b"/>
                      <a:r>
                        <a:rPr lang="en-GB" sz="1250" b="1" u="none" strike="noStrike" dirty="0">
                          <a:solidFill>
                            <a:srgbClr val="000000"/>
                          </a:solidFill>
                          <a:effectLst/>
                        </a:rPr>
                        <a:t>£151 to 200k</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1%</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1%</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2%</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6%</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0008"/>
                  </a:ext>
                </a:extLst>
              </a:tr>
              <a:tr h="146202">
                <a:tc>
                  <a:txBody>
                    <a:bodyPr/>
                    <a:lstStyle/>
                    <a:p>
                      <a:pPr marL="88900" indent="0" algn="l" fontAlgn="b"/>
                      <a:r>
                        <a:rPr lang="en-GB" sz="1250" b="1" u="none" strike="noStrike" dirty="0">
                          <a:solidFill>
                            <a:srgbClr val="000000"/>
                          </a:solidFill>
                          <a:effectLst/>
                        </a:rPr>
                        <a:t>£201 to 250k</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1%</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1%</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1%</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1%</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0%</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0%</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1%</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2%</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0009"/>
                  </a:ext>
                </a:extLst>
              </a:tr>
              <a:tr h="146202">
                <a:tc>
                  <a:txBody>
                    <a:bodyPr/>
                    <a:lstStyle/>
                    <a:p>
                      <a:pPr marL="88900" indent="0" algn="l" fontAlgn="b"/>
                      <a:r>
                        <a:rPr lang="en-GB" sz="1250" b="1" u="none" strike="noStrike" dirty="0">
                          <a:solidFill>
                            <a:srgbClr val="000000"/>
                          </a:solidFill>
                          <a:effectLst/>
                        </a:rPr>
                        <a:t>£251 to 300k</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0%</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0%</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0%</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0%</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0%</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0%</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0010"/>
                  </a:ext>
                </a:extLst>
              </a:tr>
              <a:tr h="146202">
                <a:tc>
                  <a:txBody>
                    <a:bodyPr/>
                    <a:lstStyle/>
                    <a:p>
                      <a:pPr marL="88900" indent="0" algn="l" fontAlgn="b"/>
                      <a:r>
                        <a:rPr lang="en-GB" sz="1250" b="1" u="none" strike="noStrike" dirty="0">
                          <a:solidFill>
                            <a:srgbClr val="000000"/>
                          </a:solidFill>
                          <a:effectLst/>
                        </a:rPr>
                        <a:t>£301 to 350k</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0011"/>
                  </a:ext>
                </a:extLst>
              </a:tr>
              <a:tr h="146202">
                <a:tc>
                  <a:txBody>
                    <a:bodyPr/>
                    <a:lstStyle/>
                    <a:p>
                      <a:pPr marL="88900" indent="0" algn="l" fontAlgn="b"/>
                      <a:r>
                        <a:rPr lang="en-GB" sz="1250" b="1" u="none" strike="noStrike" dirty="0">
                          <a:solidFill>
                            <a:srgbClr val="000000"/>
                          </a:solidFill>
                          <a:effectLst/>
                        </a:rPr>
                        <a:t>£351 to 400k</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0012"/>
                  </a:ext>
                </a:extLst>
              </a:tr>
              <a:tr h="146202">
                <a:tc>
                  <a:txBody>
                    <a:bodyPr/>
                    <a:lstStyle/>
                    <a:p>
                      <a:pPr marL="88900" indent="0" algn="l" fontAlgn="b"/>
                      <a:r>
                        <a:rPr lang="en-GB" sz="1250" b="1" u="none" strike="noStrike" dirty="0">
                          <a:solidFill>
                            <a:srgbClr val="000000"/>
                          </a:solidFill>
                          <a:effectLst/>
                        </a:rPr>
                        <a:t>£401 to 450k </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0013"/>
                  </a:ext>
                </a:extLst>
              </a:tr>
              <a:tr h="146202">
                <a:tc>
                  <a:txBody>
                    <a:bodyPr/>
                    <a:lstStyle/>
                    <a:p>
                      <a:pPr marL="88900" indent="0" algn="l" fontAlgn="b"/>
                      <a:r>
                        <a:rPr lang="en-GB" sz="1250" b="1" u="none" strike="noStrike" dirty="0">
                          <a:solidFill>
                            <a:srgbClr val="000000"/>
                          </a:solidFill>
                          <a:effectLst/>
                        </a:rPr>
                        <a:t>£451 to 500k</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0014"/>
                  </a:ext>
                </a:extLst>
              </a:tr>
              <a:tr h="146202">
                <a:tc>
                  <a:txBody>
                    <a:bodyPr/>
                    <a:lstStyle/>
                    <a:p>
                      <a:pPr marL="88900" indent="0" algn="l" fontAlgn="b"/>
                      <a:r>
                        <a:rPr lang="en-GB" sz="1250" b="1" u="none" strike="noStrike" dirty="0">
                          <a:solidFill>
                            <a:srgbClr val="000000"/>
                          </a:solidFill>
                          <a:effectLst/>
                        </a:rPr>
                        <a:t>£500k +</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0%</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1" u="none" strike="noStrike" dirty="0">
                          <a:solidFill>
                            <a:srgbClr val="000000"/>
                          </a:solidFill>
                          <a:effectLst/>
                        </a:rPr>
                        <a:t>0%</a:t>
                      </a:r>
                      <a:endParaRPr lang="en-GB" sz="1250" b="1"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1%</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1%</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tc>
                  <a:txBody>
                    <a:bodyPr/>
                    <a:lstStyle/>
                    <a:p>
                      <a:pPr algn="ctr" fontAlgn="b"/>
                      <a:r>
                        <a:rPr lang="en-GB" sz="1250" b="0" u="none" strike="noStrike" dirty="0">
                          <a:solidFill>
                            <a:srgbClr val="000000"/>
                          </a:solidFill>
                          <a:effectLst/>
                        </a:rPr>
                        <a:t>-</a:t>
                      </a:r>
                      <a:endParaRPr lang="en-GB" sz="125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0015"/>
                  </a:ext>
                </a:extLst>
              </a:tr>
            </a:tbl>
          </a:graphicData>
        </a:graphic>
      </p:graphicFrame>
      <p:sp>
        <p:nvSpPr>
          <p:cNvPr id="5" name="Slide Number Placeholder 4">
            <a:extLst>
              <a:ext uri="{FF2B5EF4-FFF2-40B4-BE49-F238E27FC236}">
                <a16:creationId xmlns:a16="http://schemas.microsoft.com/office/drawing/2014/main" id="{253378AC-C415-4AEC-B768-642793DE7EA0}"/>
              </a:ext>
            </a:extLst>
          </p:cNvPr>
          <p:cNvSpPr>
            <a:spLocks noGrp="1"/>
          </p:cNvSpPr>
          <p:nvPr>
            <p:ph type="sldNum" sz="quarter" idx="12"/>
          </p:nvPr>
        </p:nvSpPr>
        <p:spPr>
          <a:xfrm>
            <a:off x="6984038" y="6486791"/>
            <a:ext cx="2133600" cy="365125"/>
          </a:xfrm>
        </p:spPr>
        <p:txBody>
          <a:bodyPr/>
          <a:lstStyle/>
          <a:p>
            <a:fld id="{F9499BC9-3262-48D8-BE6C-850D19DED04D}" type="slidenum">
              <a:rPr lang="en-GB" smtClean="0"/>
              <a:t>24</a:t>
            </a:fld>
            <a:endParaRPr lang="en-GB" dirty="0"/>
          </a:p>
        </p:txBody>
      </p:sp>
    </p:spTree>
    <p:extLst>
      <p:ext uri="{BB962C8B-B14F-4D97-AF65-F5344CB8AC3E}">
        <p14:creationId xmlns:p14="http://schemas.microsoft.com/office/powerpoint/2010/main" val="42917551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692696"/>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251520" y="188640"/>
            <a:ext cx="6602320" cy="498598"/>
          </a:xfrm>
          <a:prstGeom prst="rect">
            <a:avLst/>
          </a:prstGeom>
        </p:spPr>
        <p:txBody>
          <a:bodyPr wrap="non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Key results – Business information &amp; support by county</a:t>
            </a:r>
          </a:p>
        </p:txBody>
      </p:sp>
      <p:sp>
        <p:nvSpPr>
          <p:cNvPr id="15" name="Rectangle 14"/>
          <p:cNvSpPr/>
          <p:nvPr/>
        </p:nvSpPr>
        <p:spPr>
          <a:xfrm>
            <a:off x="251520" y="980728"/>
            <a:ext cx="8640960" cy="1077218"/>
          </a:xfrm>
          <a:prstGeom prst="rect">
            <a:avLst/>
          </a:prstGeom>
        </p:spPr>
        <p:txBody>
          <a:bodyPr wrap="square">
            <a:spAutoFit/>
          </a:bodyPr>
          <a:lstStyle/>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p:txBody>
      </p:sp>
      <p:sp>
        <p:nvSpPr>
          <p:cNvPr id="7" name="Rectangle 6"/>
          <p:cNvSpPr/>
          <p:nvPr/>
        </p:nvSpPr>
        <p:spPr>
          <a:xfrm>
            <a:off x="323528" y="735601"/>
            <a:ext cx="8712584" cy="738664"/>
          </a:xfrm>
          <a:prstGeom prst="rect">
            <a:avLst/>
          </a:prstGeom>
        </p:spPr>
        <p:txBody>
          <a:bodyPr wrap="square">
            <a:spAutoFit/>
          </a:bodyPr>
          <a:lstStyle/>
          <a:p>
            <a:pPr marL="285750" indent="-285750">
              <a:buFont typeface="Arial" panose="020B0604020202020204" pitchFamily="34" charset="0"/>
              <a:buChar char="•"/>
            </a:pPr>
            <a:r>
              <a:rPr lang="en-GB" sz="1400" dirty="0">
                <a:solidFill>
                  <a:schemeClr val="tx2"/>
                </a:solidFill>
              </a:rPr>
              <a:t>Businesses were asked where they normally accessed information and support for their business.  The results by county are shown in the table below.</a:t>
            </a:r>
          </a:p>
          <a:p>
            <a:pPr marL="285750" indent="-285750">
              <a:buFont typeface="Arial" panose="020B0604020202020204" pitchFamily="34" charset="0"/>
              <a:buChar char="•"/>
            </a:pPr>
            <a:endParaRPr lang="en-GB" sz="1400" dirty="0">
              <a:solidFill>
                <a:schemeClr val="tx2"/>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465440891"/>
              </p:ext>
            </p:extLst>
          </p:nvPr>
        </p:nvGraphicFramePr>
        <p:xfrm>
          <a:off x="421624" y="1362498"/>
          <a:ext cx="8435281" cy="5242144"/>
        </p:xfrm>
        <a:graphic>
          <a:graphicData uri="http://schemas.openxmlformats.org/drawingml/2006/table">
            <a:tbl>
              <a:tblPr firstRow="1" bandRow="1">
                <a:tableStyleId>{5C22544A-7EE6-4342-B048-85BDC9FD1C3A}</a:tableStyleId>
              </a:tblPr>
              <a:tblGrid>
                <a:gridCol w="3850889">
                  <a:extLst>
                    <a:ext uri="{9D8B030D-6E8A-4147-A177-3AD203B41FA5}">
                      <a16:colId xmlns:a16="http://schemas.microsoft.com/office/drawing/2014/main" val="20000"/>
                    </a:ext>
                  </a:extLst>
                </a:gridCol>
                <a:gridCol w="1283630">
                  <a:extLst>
                    <a:ext uri="{9D8B030D-6E8A-4147-A177-3AD203B41FA5}">
                      <a16:colId xmlns:a16="http://schemas.microsoft.com/office/drawing/2014/main" val="20001"/>
                    </a:ext>
                  </a:extLst>
                </a:gridCol>
                <a:gridCol w="1100254">
                  <a:extLst>
                    <a:ext uri="{9D8B030D-6E8A-4147-A177-3AD203B41FA5}">
                      <a16:colId xmlns:a16="http://schemas.microsoft.com/office/drawing/2014/main" val="20002"/>
                    </a:ext>
                  </a:extLst>
                </a:gridCol>
                <a:gridCol w="1100254">
                  <a:extLst>
                    <a:ext uri="{9D8B030D-6E8A-4147-A177-3AD203B41FA5}">
                      <a16:colId xmlns:a16="http://schemas.microsoft.com/office/drawing/2014/main" val="20003"/>
                    </a:ext>
                  </a:extLst>
                </a:gridCol>
                <a:gridCol w="1100254">
                  <a:extLst>
                    <a:ext uri="{9D8B030D-6E8A-4147-A177-3AD203B41FA5}">
                      <a16:colId xmlns:a16="http://schemas.microsoft.com/office/drawing/2014/main" val="20004"/>
                    </a:ext>
                  </a:extLst>
                </a:gridCol>
              </a:tblGrid>
              <a:tr h="250636">
                <a:tc>
                  <a:txBody>
                    <a:bodyPr/>
                    <a:lstStyle/>
                    <a:p>
                      <a:endParaRPr lang="en-GB" sz="1250" dirty="0">
                        <a:latin typeface="+mn-lt"/>
                      </a:endParaRPr>
                    </a:p>
                  </a:txBody>
                  <a:tcPr anchor="ctr"/>
                </a:tc>
                <a:tc>
                  <a:txBody>
                    <a:bodyPr/>
                    <a:lstStyle/>
                    <a:p>
                      <a:pPr algn="ctr"/>
                      <a:r>
                        <a:rPr lang="en-GB" sz="1250" dirty="0"/>
                        <a:t>Cornwall &amp; IoS</a:t>
                      </a:r>
                      <a:endParaRPr lang="en-GB" sz="1250" dirty="0">
                        <a:latin typeface="+mn-lt"/>
                      </a:endParaRPr>
                    </a:p>
                  </a:txBody>
                  <a:tcPr anchor="ctr"/>
                </a:tc>
                <a:tc>
                  <a:txBody>
                    <a:bodyPr/>
                    <a:lstStyle/>
                    <a:p>
                      <a:pPr algn="ctr"/>
                      <a:r>
                        <a:rPr lang="en-GB" sz="1250" dirty="0"/>
                        <a:t>Devon</a:t>
                      </a:r>
                      <a:endParaRPr lang="en-GB" sz="1250" dirty="0">
                        <a:latin typeface="+mn-lt"/>
                      </a:endParaRPr>
                    </a:p>
                  </a:txBody>
                  <a:tcPr anchor="ctr"/>
                </a:tc>
                <a:tc>
                  <a:txBody>
                    <a:bodyPr/>
                    <a:lstStyle/>
                    <a:p>
                      <a:pPr algn="ctr"/>
                      <a:r>
                        <a:rPr lang="en-GB" sz="1250" dirty="0"/>
                        <a:t>Dorset</a:t>
                      </a:r>
                      <a:endParaRPr lang="en-GB" sz="1250" dirty="0">
                        <a:latin typeface="+mn-lt"/>
                      </a:endParaRPr>
                    </a:p>
                  </a:txBody>
                  <a:tcPr anchor="ctr"/>
                </a:tc>
                <a:tc>
                  <a:txBody>
                    <a:bodyPr/>
                    <a:lstStyle/>
                    <a:p>
                      <a:pPr algn="ctr"/>
                      <a:r>
                        <a:rPr lang="en-GB" sz="1250" dirty="0"/>
                        <a:t>Somerset</a:t>
                      </a:r>
                      <a:endParaRPr lang="en-GB" sz="1250" dirty="0">
                        <a:latin typeface="+mn-lt"/>
                      </a:endParaRPr>
                    </a:p>
                  </a:txBody>
                  <a:tcPr anchor="ctr"/>
                </a:tc>
                <a:extLst>
                  <a:ext uri="{0D108BD9-81ED-4DB2-BD59-A6C34878D82A}">
                    <a16:rowId xmlns:a16="http://schemas.microsoft.com/office/drawing/2014/main" val="10000"/>
                  </a:ext>
                </a:extLst>
              </a:tr>
              <a:tr h="250636">
                <a:tc>
                  <a:txBody>
                    <a:bodyPr/>
                    <a:lstStyle/>
                    <a:p>
                      <a:pPr marL="88900" indent="0" algn="l" fontAlgn="b"/>
                      <a:r>
                        <a:rPr lang="en-GB" sz="1250" b="1" i="0" u="none" strike="noStrike" dirty="0">
                          <a:solidFill>
                            <a:srgbClr val="000000"/>
                          </a:solidFill>
                          <a:effectLst/>
                          <a:latin typeface="Calibri" panose="020F0502020204030204" pitchFamily="34" charset="0"/>
                        </a:rPr>
                        <a:t>Local Authority</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44%</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51%</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42%</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46%</a:t>
                      </a:r>
                    </a:p>
                  </a:txBody>
                  <a:tcPr marL="7620" marR="7620" marT="7620" marB="0" anchor="ctr">
                    <a:solidFill>
                      <a:schemeClr val="accent3"/>
                    </a:solidFill>
                  </a:tcPr>
                </a:tc>
                <a:extLst>
                  <a:ext uri="{0D108BD9-81ED-4DB2-BD59-A6C34878D82A}">
                    <a16:rowId xmlns:a16="http://schemas.microsoft.com/office/drawing/2014/main" val="804880090"/>
                  </a:ext>
                </a:extLst>
              </a:tr>
              <a:tr h="250636">
                <a:tc>
                  <a:txBody>
                    <a:bodyPr/>
                    <a:lstStyle/>
                    <a:p>
                      <a:pPr marL="88900" indent="0" algn="l" fontAlgn="b"/>
                      <a:r>
                        <a:rPr lang="en-GB" sz="1250" b="1" i="0" u="none" strike="noStrike" dirty="0">
                          <a:solidFill>
                            <a:srgbClr val="000000"/>
                          </a:solidFill>
                          <a:effectLst/>
                          <a:latin typeface="Calibri" panose="020F0502020204030204" pitchFamily="34" charset="0"/>
                        </a:rPr>
                        <a:t>Gov.uk</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36%</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40%</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40%</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31%</a:t>
                      </a:r>
                    </a:p>
                  </a:txBody>
                  <a:tcPr marL="7620" marR="7620" marT="7620" marB="0" anchor="ctr">
                    <a:solidFill>
                      <a:schemeClr val="accent3"/>
                    </a:solidFill>
                  </a:tcPr>
                </a:tc>
                <a:extLst>
                  <a:ext uri="{0D108BD9-81ED-4DB2-BD59-A6C34878D82A}">
                    <a16:rowId xmlns:a16="http://schemas.microsoft.com/office/drawing/2014/main" val="4023683416"/>
                  </a:ext>
                </a:extLst>
              </a:tr>
              <a:tr h="250636">
                <a:tc>
                  <a:txBody>
                    <a:bodyPr/>
                    <a:lstStyle/>
                    <a:p>
                      <a:pPr marL="88900" indent="0" algn="l" fontAlgn="b"/>
                      <a:r>
                        <a:rPr lang="en-GB" sz="1250" b="1" i="0" u="none" strike="noStrike" dirty="0">
                          <a:solidFill>
                            <a:srgbClr val="000000"/>
                          </a:solidFill>
                          <a:effectLst/>
                          <a:latin typeface="Calibri" panose="020F0502020204030204" pitchFamily="34" charset="0"/>
                        </a:rPr>
                        <a:t>Visit Cornwall</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47%</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0%</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a:t>
                      </a:r>
                    </a:p>
                  </a:txBody>
                  <a:tcPr marL="7620" marR="7620" marT="7620" marB="0" anchor="ctr"/>
                </a:tc>
                <a:extLst>
                  <a:ext uri="{0D108BD9-81ED-4DB2-BD59-A6C34878D82A}">
                    <a16:rowId xmlns:a16="http://schemas.microsoft.com/office/drawing/2014/main" val="2757407906"/>
                  </a:ext>
                </a:extLst>
              </a:tr>
              <a:tr h="250636">
                <a:tc>
                  <a:txBody>
                    <a:bodyPr/>
                    <a:lstStyle/>
                    <a:p>
                      <a:pPr marL="88900" indent="0" algn="l" fontAlgn="b"/>
                      <a:r>
                        <a:rPr lang="en-GB" sz="1250" b="1" i="0" u="none" strike="noStrike" dirty="0">
                          <a:solidFill>
                            <a:srgbClr val="000000"/>
                          </a:solidFill>
                          <a:effectLst/>
                          <a:latin typeface="Calibri" panose="020F0502020204030204" pitchFamily="34" charset="0"/>
                        </a:rPr>
                        <a:t>Visit Devon</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31%</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1%</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4%</a:t>
                      </a:r>
                    </a:p>
                  </a:txBody>
                  <a:tcPr marL="7620" marR="7620" marT="7620" marB="0" anchor="ctr"/>
                </a:tc>
                <a:extLst>
                  <a:ext uri="{0D108BD9-81ED-4DB2-BD59-A6C34878D82A}">
                    <a16:rowId xmlns:a16="http://schemas.microsoft.com/office/drawing/2014/main" val="10001"/>
                  </a:ext>
                </a:extLst>
              </a:tr>
              <a:tr h="250636">
                <a:tc>
                  <a:txBody>
                    <a:bodyPr/>
                    <a:lstStyle/>
                    <a:p>
                      <a:pPr marL="88900" indent="0" algn="l" fontAlgn="b"/>
                      <a:r>
                        <a:rPr lang="en-GB" sz="1250" b="1" i="0" u="none" strike="noStrike" dirty="0">
                          <a:solidFill>
                            <a:srgbClr val="000000"/>
                          </a:solidFill>
                          <a:effectLst/>
                          <a:latin typeface="Calibri" panose="020F0502020204030204" pitchFamily="34" charset="0"/>
                        </a:rPr>
                        <a:t>Visit Dorset</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40%</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a:t>
                      </a:r>
                    </a:p>
                  </a:txBody>
                  <a:tcPr marL="7620" marR="7620" marT="7620" marB="0" anchor="ctr"/>
                </a:tc>
                <a:extLst>
                  <a:ext uri="{0D108BD9-81ED-4DB2-BD59-A6C34878D82A}">
                    <a16:rowId xmlns:a16="http://schemas.microsoft.com/office/drawing/2014/main" val="10002"/>
                  </a:ext>
                </a:extLst>
              </a:tr>
              <a:tr h="250636">
                <a:tc>
                  <a:txBody>
                    <a:bodyPr/>
                    <a:lstStyle/>
                    <a:p>
                      <a:pPr marL="88900" indent="0" algn="l" fontAlgn="b"/>
                      <a:r>
                        <a:rPr lang="en-GB" sz="1250" b="1" i="0" u="none" strike="noStrike" dirty="0">
                          <a:solidFill>
                            <a:srgbClr val="000000"/>
                          </a:solidFill>
                          <a:effectLst/>
                          <a:latin typeface="Calibri" panose="020F0502020204030204" pitchFamily="34" charset="0"/>
                        </a:rPr>
                        <a:t>Visit Exeter</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3%</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a:t>
                      </a:r>
                    </a:p>
                  </a:txBody>
                  <a:tcPr marL="7620" marR="7620" marT="7620" marB="0" anchor="ctr"/>
                </a:tc>
                <a:extLst>
                  <a:ext uri="{0D108BD9-81ED-4DB2-BD59-A6C34878D82A}">
                    <a16:rowId xmlns:a16="http://schemas.microsoft.com/office/drawing/2014/main" val="10003"/>
                  </a:ext>
                </a:extLst>
              </a:tr>
              <a:tr h="250636">
                <a:tc>
                  <a:txBody>
                    <a:bodyPr/>
                    <a:lstStyle/>
                    <a:p>
                      <a:pPr marL="88900" indent="0" algn="l" fontAlgn="b"/>
                      <a:r>
                        <a:rPr lang="en-GB" sz="1250" b="1" i="0" u="none" strike="noStrike" dirty="0">
                          <a:solidFill>
                            <a:srgbClr val="000000"/>
                          </a:solidFill>
                          <a:effectLst/>
                          <a:latin typeface="Calibri" panose="020F0502020204030204" pitchFamily="34" charset="0"/>
                        </a:rPr>
                        <a:t>Visit Somerset</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38%</a:t>
                      </a:r>
                    </a:p>
                  </a:txBody>
                  <a:tcPr marL="7620" marR="7620" marT="7620" marB="0" anchor="ctr">
                    <a:solidFill>
                      <a:schemeClr val="accent3"/>
                    </a:solidFill>
                  </a:tcPr>
                </a:tc>
                <a:extLst>
                  <a:ext uri="{0D108BD9-81ED-4DB2-BD59-A6C34878D82A}">
                    <a16:rowId xmlns:a16="http://schemas.microsoft.com/office/drawing/2014/main" val="10004"/>
                  </a:ext>
                </a:extLst>
              </a:tr>
              <a:tr h="250636">
                <a:tc>
                  <a:txBody>
                    <a:bodyPr/>
                    <a:lstStyle/>
                    <a:p>
                      <a:pPr marL="88900" indent="0" algn="l" fontAlgn="b"/>
                      <a:r>
                        <a:rPr lang="en-GB" sz="1250" b="1" i="0" u="none" strike="noStrike" dirty="0">
                          <a:solidFill>
                            <a:srgbClr val="000000"/>
                          </a:solidFill>
                          <a:effectLst/>
                          <a:latin typeface="Calibri" panose="020F0502020204030204" pitchFamily="34" charset="0"/>
                        </a:rPr>
                        <a:t>Destination Plymouth</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1%</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3%</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a:t>
                      </a:r>
                    </a:p>
                  </a:txBody>
                  <a:tcPr marL="7620" marR="7620" marT="7620" marB="0" anchor="ctr"/>
                </a:tc>
                <a:extLst>
                  <a:ext uri="{0D108BD9-81ED-4DB2-BD59-A6C34878D82A}">
                    <a16:rowId xmlns:a16="http://schemas.microsoft.com/office/drawing/2014/main" val="10005"/>
                  </a:ext>
                </a:extLst>
              </a:tr>
              <a:tr h="250636">
                <a:tc>
                  <a:txBody>
                    <a:bodyPr/>
                    <a:lstStyle/>
                    <a:p>
                      <a:pPr marL="88900" indent="0" algn="l" fontAlgn="b"/>
                      <a:r>
                        <a:rPr lang="en-GB" sz="1250" b="1" i="0" u="none" strike="noStrike" dirty="0">
                          <a:solidFill>
                            <a:srgbClr val="000000"/>
                          </a:solidFill>
                          <a:effectLst/>
                          <a:latin typeface="Calibri" panose="020F0502020204030204" pitchFamily="34" charset="0"/>
                        </a:rPr>
                        <a:t>English Riviera BID Company</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25%</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1%</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a:t>
                      </a:r>
                    </a:p>
                  </a:txBody>
                  <a:tcPr marL="7620" marR="7620" marT="7620" marB="0" anchor="ctr"/>
                </a:tc>
                <a:extLst>
                  <a:ext uri="{0D108BD9-81ED-4DB2-BD59-A6C34878D82A}">
                    <a16:rowId xmlns:a16="http://schemas.microsoft.com/office/drawing/2014/main" val="10006"/>
                  </a:ext>
                </a:extLst>
              </a:tr>
              <a:tr h="250636">
                <a:tc>
                  <a:txBody>
                    <a:bodyPr/>
                    <a:lstStyle/>
                    <a:p>
                      <a:pPr marL="88900" indent="0" algn="l" fontAlgn="b"/>
                      <a:r>
                        <a:rPr lang="en-GB" sz="1250" b="1" i="0" u="none" strike="noStrike" dirty="0">
                          <a:solidFill>
                            <a:srgbClr val="000000"/>
                          </a:solidFill>
                          <a:effectLst/>
                          <a:latin typeface="Calibri" panose="020F0502020204030204" pitchFamily="34" charset="0"/>
                        </a:rPr>
                        <a:t>Visit Exmoor</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2%</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46%</a:t>
                      </a:r>
                    </a:p>
                  </a:txBody>
                  <a:tcPr marL="7620" marR="7620" marT="7620" marB="0" anchor="ctr">
                    <a:solidFill>
                      <a:schemeClr val="accent3"/>
                    </a:solidFill>
                  </a:tcPr>
                </a:tc>
                <a:extLst>
                  <a:ext uri="{0D108BD9-81ED-4DB2-BD59-A6C34878D82A}">
                    <a16:rowId xmlns:a16="http://schemas.microsoft.com/office/drawing/2014/main" val="10007"/>
                  </a:ext>
                </a:extLst>
              </a:tr>
              <a:tr h="250636">
                <a:tc>
                  <a:txBody>
                    <a:bodyPr/>
                    <a:lstStyle/>
                    <a:p>
                      <a:pPr marL="88900" indent="0" algn="l" fontAlgn="b"/>
                      <a:r>
                        <a:rPr lang="en-GB" sz="1250" b="1" i="0" u="none" strike="noStrike" dirty="0">
                          <a:solidFill>
                            <a:srgbClr val="000000"/>
                          </a:solidFill>
                          <a:effectLst/>
                          <a:latin typeface="Calibri" panose="020F0502020204030204" pitchFamily="34" charset="0"/>
                        </a:rPr>
                        <a:t>BCP Council Tourism</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0%</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18%</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a:t>
                      </a:r>
                    </a:p>
                  </a:txBody>
                  <a:tcPr marL="7620" marR="7620" marT="7620" marB="0" anchor="ctr"/>
                </a:tc>
                <a:extLst>
                  <a:ext uri="{0D108BD9-81ED-4DB2-BD59-A6C34878D82A}">
                    <a16:rowId xmlns:a16="http://schemas.microsoft.com/office/drawing/2014/main" val="10008"/>
                  </a:ext>
                </a:extLst>
              </a:tr>
              <a:tr h="176123">
                <a:tc>
                  <a:txBody>
                    <a:bodyPr/>
                    <a:lstStyle/>
                    <a:p>
                      <a:pPr marL="88900" indent="0" algn="l" fontAlgn="b"/>
                      <a:r>
                        <a:rPr lang="en-US" sz="1250" b="1" i="0" u="none" strike="noStrike" dirty="0">
                          <a:solidFill>
                            <a:srgbClr val="000000"/>
                          </a:solidFill>
                          <a:effectLst/>
                          <a:latin typeface="Calibri" panose="020F0502020204030204" pitchFamily="34" charset="0"/>
                        </a:rPr>
                        <a:t>The Professional Association of Self-Caterers (PASC UK)</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66%</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25%</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22%</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54%</a:t>
                      </a:r>
                    </a:p>
                  </a:txBody>
                  <a:tcPr marL="7620" marR="7620" marT="7620" marB="0" anchor="ctr">
                    <a:solidFill>
                      <a:schemeClr val="accent3"/>
                    </a:solidFill>
                  </a:tcPr>
                </a:tc>
                <a:extLst>
                  <a:ext uri="{0D108BD9-81ED-4DB2-BD59-A6C34878D82A}">
                    <a16:rowId xmlns:a16="http://schemas.microsoft.com/office/drawing/2014/main" val="10009"/>
                  </a:ext>
                </a:extLst>
              </a:tr>
              <a:tr h="250636">
                <a:tc>
                  <a:txBody>
                    <a:bodyPr/>
                    <a:lstStyle/>
                    <a:p>
                      <a:pPr marL="88900" indent="0" algn="l" fontAlgn="b"/>
                      <a:r>
                        <a:rPr lang="en-US" sz="1250" b="1" i="0" u="none" strike="noStrike" dirty="0">
                          <a:solidFill>
                            <a:srgbClr val="000000"/>
                          </a:solidFill>
                          <a:effectLst/>
                          <a:latin typeface="Calibri" panose="020F0502020204030204" pitchFamily="34" charset="0"/>
                        </a:rPr>
                        <a:t>South West Tourism Alliance (SWTA)</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10%</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7%</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10%</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12%</a:t>
                      </a:r>
                    </a:p>
                  </a:txBody>
                  <a:tcPr marL="7620" marR="7620" marT="7620" marB="0" anchor="ctr">
                    <a:solidFill>
                      <a:schemeClr val="accent3"/>
                    </a:solidFill>
                  </a:tcPr>
                </a:tc>
                <a:extLst>
                  <a:ext uri="{0D108BD9-81ED-4DB2-BD59-A6C34878D82A}">
                    <a16:rowId xmlns:a16="http://schemas.microsoft.com/office/drawing/2014/main" val="10010"/>
                  </a:ext>
                </a:extLst>
              </a:tr>
              <a:tr h="250636">
                <a:tc>
                  <a:txBody>
                    <a:bodyPr/>
                    <a:lstStyle/>
                    <a:p>
                      <a:pPr marL="88900" indent="0" algn="l" fontAlgn="b"/>
                      <a:r>
                        <a:rPr lang="en-GB" sz="1250" b="1" i="0" u="none" strike="noStrike" dirty="0">
                          <a:solidFill>
                            <a:srgbClr val="000000"/>
                          </a:solidFill>
                          <a:effectLst/>
                          <a:latin typeface="Calibri" panose="020F0502020204030204" pitchFamily="34" charset="0"/>
                        </a:rPr>
                        <a:t>B&amp;B Association</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2%</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10%</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5%</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4%</a:t>
                      </a:r>
                    </a:p>
                  </a:txBody>
                  <a:tcPr marL="7620" marR="7620" marT="7620" marB="0" anchor="ctr"/>
                </a:tc>
                <a:extLst>
                  <a:ext uri="{0D108BD9-81ED-4DB2-BD59-A6C34878D82A}">
                    <a16:rowId xmlns:a16="http://schemas.microsoft.com/office/drawing/2014/main" val="10011"/>
                  </a:ext>
                </a:extLst>
              </a:tr>
              <a:tr h="250636">
                <a:tc>
                  <a:txBody>
                    <a:bodyPr/>
                    <a:lstStyle/>
                    <a:p>
                      <a:pPr marL="88900" indent="0" algn="l" fontAlgn="b"/>
                      <a:r>
                        <a:rPr lang="en-GB" sz="1250" b="1" i="0" u="none" strike="noStrike" dirty="0">
                          <a:solidFill>
                            <a:srgbClr val="000000"/>
                          </a:solidFill>
                          <a:effectLst/>
                          <a:latin typeface="Calibri" panose="020F0502020204030204" pitchFamily="34" charset="0"/>
                        </a:rPr>
                        <a:t>UK Hospitality</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5%</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10%</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5%</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15%</a:t>
                      </a:r>
                    </a:p>
                  </a:txBody>
                  <a:tcPr marL="7620" marR="7620" marT="7620" marB="0" anchor="ctr">
                    <a:solidFill>
                      <a:schemeClr val="accent3"/>
                    </a:solidFill>
                  </a:tcPr>
                </a:tc>
                <a:extLst>
                  <a:ext uri="{0D108BD9-81ED-4DB2-BD59-A6C34878D82A}">
                    <a16:rowId xmlns:a16="http://schemas.microsoft.com/office/drawing/2014/main" val="10012"/>
                  </a:ext>
                </a:extLst>
              </a:tr>
              <a:tr h="250636">
                <a:tc>
                  <a:txBody>
                    <a:bodyPr/>
                    <a:lstStyle/>
                    <a:p>
                      <a:pPr marL="88900" indent="0" algn="l" fontAlgn="b"/>
                      <a:r>
                        <a:rPr lang="en-US" sz="1250" b="1" i="0" u="none" strike="noStrike" dirty="0">
                          <a:solidFill>
                            <a:srgbClr val="000000"/>
                          </a:solidFill>
                          <a:effectLst/>
                          <a:latin typeface="Calibri" panose="020F0502020204030204" pitchFamily="34" charset="0"/>
                        </a:rPr>
                        <a:t>British Holiday &amp; Home Parks Association (BHHPA)</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2%</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8%</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a:t>
                      </a:r>
                    </a:p>
                  </a:txBody>
                  <a:tcPr marL="7620" marR="7620" marT="7620" marB="0" anchor="ctr"/>
                </a:tc>
                <a:extLst>
                  <a:ext uri="{0D108BD9-81ED-4DB2-BD59-A6C34878D82A}">
                    <a16:rowId xmlns:a16="http://schemas.microsoft.com/office/drawing/2014/main" val="10013"/>
                  </a:ext>
                </a:extLst>
              </a:tr>
              <a:tr h="250636">
                <a:tc>
                  <a:txBody>
                    <a:bodyPr/>
                    <a:lstStyle/>
                    <a:p>
                      <a:pPr marL="88900" indent="0" algn="l" fontAlgn="b"/>
                      <a:r>
                        <a:rPr lang="en-GB" sz="1250" b="1" i="0" u="none" strike="noStrike" dirty="0">
                          <a:solidFill>
                            <a:srgbClr val="000000"/>
                          </a:solidFill>
                          <a:effectLst/>
                          <a:latin typeface="Calibri" panose="020F0502020204030204" pitchFamily="34" charset="0"/>
                        </a:rPr>
                        <a:t>Visit England/Visit Britain</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12%</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14%</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30%</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12%</a:t>
                      </a:r>
                    </a:p>
                  </a:txBody>
                  <a:tcPr marL="7620" marR="7620" marT="7620" marB="0" anchor="ctr">
                    <a:solidFill>
                      <a:schemeClr val="accent3"/>
                    </a:solidFill>
                  </a:tcPr>
                </a:tc>
                <a:extLst>
                  <a:ext uri="{0D108BD9-81ED-4DB2-BD59-A6C34878D82A}">
                    <a16:rowId xmlns:a16="http://schemas.microsoft.com/office/drawing/2014/main" val="10014"/>
                  </a:ext>
                </a:extLst>
              </a:tr>
              <a:tr h="250636">
                <a:tc>
                  <a:txBody>
                    <a:bodyPr/>
                    <a:lstStyle/>
                    <a:p>
                      <a:pPr marL="88900" indent="0" algn="l" fontAlgn="b"/>
                      <a:r>
                        <a:rPr lang="en-GB" sz="1250" b="1" i="0" u="none" strike="noStrike" dirty="0">
                          <a:solidFill>
                            <a:srgbClr val="000000"/>
                          </a:solidFill>
                          <a:effectLst/>
                          <a:latin typeface="Calibri" panose="020F0502020204030204" pitchFamily="34" charset="0"/>
                        </a:rPr>
                        <a:t>LEP/Growth Hubs</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4%</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5%</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8%</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a:t>
                      </a:r>
                    </a:p>
                  </a:txBody>
                  <a:tcPr marL="7620" marR="7620" marT="7620" marB="0" anchor="ctr"/>
                </a:tc>
                <a:extLst>
                  <a:ext uri="{0D108BD9-81ED-4DB2-BD59-A6C34878D82A}">
                    <a16:rowId xmlns:a16="http://schemas.microsoft.com/office/drawing/2014/main" val="10015"/>
                  </a:ext>
                </a:extLst>
              </a:tr>
              <a:tr h="250636">
                <a:tc>
                  <a:txBody>
                    <a:bodyPr/>
                    <a:lstStyle/>
                    <a:p>
                      <a:pPr marL="88900" indent="0" algn="l" fontAlgn="b"/>
                      <a:r>
                        <a:rPr lang="en-US" sz="1250" b="1" i="0" u="none" strike="noStrike" dirty="0">
                          <a:solidFill>
                            <a:srgbClr val="000000"/>
                          </a:solidFill>
                          <a:effectLst/>
                          <a:latin typeface="Calibri" panose="020F0502020204030204" pitchFamily="34" charset="0"/>
                        </a:rPr>
                        <a:t>I don't access any information/support for my business</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8%</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13%</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12%</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8%</a:t>
                      </a:r>
                    </a:p>
                  </a:txBody>
                  <a:tcPr marL="7620" marR="7620" marT="7620" marB="0" anchor="ctr"/>
                </a:tc>
                <a:extLst>
                  <a:ext uri="{0D108BD9-81ED-4DB2-BD59-A6C34878D82A}">
                    <a16:rowId xmlns:a16="http://schemas.microsoft.com/office/drawing/2014/main" val="10016"/>
                  </a:ext>
                </a:extLst>
              </a:tr>
              <a:tr h="250636">
                <a:tc>
                  <a:txBody>
                    <a:bodyPr/>
                    <a:lstStyle/>
                    <a:p>
                      <a:pPr marL="88900" indent="0" algn="l" fontAlgn="b"/>
                      <a:r>
                        <a:rPr lang="en-GB" sz="1250" b="1" i="0" u="none" strike="noStrike" dirty="0">
                          <a:solidFill>
                            <a:srgbClr val="000000"/>
                          </a:solidFill>
                          <a:effectLst/>
                          <a:latin typeface="Calibri" panose="020F0502020204030204" pitchFamily="34" charset="0"/>
                        </a:rPr>
                        <a:t>Other</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24%</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10%</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14%</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8%</a:t>
                      </a:r>
                    </a:p>
                  </a:txBody>
                  <a:tcPr marL="7620" marR="7620" marT="7620" marB="0" anchor="ctr"/>
                </a:tc>
                <a:extLst>
                  <a:ext uri="{0D108BD9-81ED-4DB2-BD59-A6C34878D82A}">
                    <a16:rowId xmlns:a16="http://schemas.microsoft.com/office/drawing/2014/main" val="10017"/>
                  </a:ext>
                </a:extLst>
              </a:tr>
            </a:tbl>
          </a:graphicData>
        </a:graphic>
      </p:graphicFrame>
      <p:sp>
        <p:nvSpPr>
          <p:cNvPr id="2" name="Slide Number Placeholder 1">
            <a:extLst>
              <a:ext uri="{FF2B5EF4-FFF2-40B4-BE49-F238E27FC236}">
                <a16:creationId xmlns:a16="http://schemas.microsoft.com/office/drawing/2014/main" id="{CAE80444-7D23-4CD8-83DE-CF5B7B8E4900}"/>
              </a:ext>
            </a:extLst>
          </p:cNvPr>
          <p:cNvSpPr>
            <a:spLocks noGrp="1"/>
          </p:cNvSpPr>
          <p:nvPr>
            <p:ph type="sldNum" sz="quarter" idx="12"/>
          </p:nvPr>
        </p:nvSpPr>
        <p:spPr>
          <a:xfrm>
            <a:off x="6902512" y="6492875"/>
            <a:ext cx="2133600" cy="365125"/>
          </a:xfrm>
        </p:spPr>
        <p:txBody>
          <a:bodyPr/>
          <a:lstStyle/>
          <a:p>
            <a:fld id="{F9499BC9-3262-48D8-BE6C-850D19DED04D}" type="slidenum">
              <a:rPr lang="en-GB" smtClean="0"/>
              <a:t>25</a:t>
            </a:fld>
            <a:endParaRPr lang="en-GB" dirty="0"/>
          </a:p>
        </p:txBody>
      </p:sp>
    </p:spTree>
    <p:extLst>
      <p:ext uri="{BB962C8B-B14F-4D97-AF65-F5344CB8AC3E}">
        <p14:creationId xmlns:p14="http://schemas.microsoft.com/office/powerpoint/2010/main" val="29252705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692696"/>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51520" y="980728"/>
            <a:ext cx="8640960" cy="1077218"/>
          </a:xfrm>
          <a:prstGeom prst="rect">
            <a:avLst/>
          </a:prstGeom>
        </p:spPr>
        <p:txBody>
          <a:bodyPr wrap="square">
            <a:spAutoFit/>
          </a:bodyPr>
          <a:lstStyle/>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p:txBody>
      </p:sp>
      <p:sp>
        <p:nvSpPr>
          <p:cNvPr id="8" name="Rectangle 7"/>
          <p:cNvSpPr/>
          <p:nvPr/>
        </p:nvSpPr>
        <p:spPr>
          <a:xfrm>
            <a:off x="251520" y="188640"/>
            <a:ext cx="7226530" cy="471539"/>
          </a:xfrm>
          <a:prstGeom prst="rect">
            <a:avLst/>
          </a:prstGeom>
        </p:spPr>
        <p:txBody>
          <a:bodyPr wrap="non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Key results – Top 3 priorities for survival &amp; growth by county</a:t>
            </a:r>
          </a:p>
        </p:txBody>
      </p:sp>
      <p:sp>
        <p:nvSpPr>
          <p:cNvPr id="9" name="Rectangle 8"/>
          <p:cNvSpPr/>
          <p:nvPr/>
        </p:nvSpPr>
        <p:spPr>
          <a:xfrm>
            <a:off x="251520" y="792693"/>
            <a:ext cx="8712968" cy="2708434"/>
          </a:xfrm>
          <a:prstGeom prst="rect">
            <a:avLst/>
          </a:prstGeom>
        </p:spPr>
        <p:txBody>
          <a:bodyPr wrap="square">
            <a:spAutoFit/>
          </a:bodyPr>
          <a:lstStyle/>
          <a:p>
            <a:pPr marL="285750" indent="-285750">
              <a:buFont typeface="Arial" panose="020B0604020202020204" pitchFamily="34" charset="0"/>
              <a:buChar char="•"/>
            </a:pPr>
            <a:r>
              <a:rPr lang="en-GB" sz="1400" dirty="0">
                <a:solidFill>
                  <a:schemeClr val="tx2"/>
                </a:solidFill>
              </a:rPr>
              <a:t>When asked to select their top 3 priorities (from a predefined list) which they would like to see become available to help their business survive and grow over the next 12 months the results were as follows:</a:t>
            </a:r>
          </a:p>
          <a:p>
            <a:pPr marL="285750" indent="-285750">
              <a:buFont typeface="Arial" panose="020B0604020202020204" pitchFamily="34" charset="0"/>
              <a:buChar char="•"/>
            </a:pPr>
            <a:endParaRPr lang="en-GB" sz="800" dirty="0">
              <a:solidFill>
                <a:schemeClr val="tx2"/>
              </a:solidFill>
            </a:endParaRPr>
          </a:p>
          <a:p>
            <a:pPr marL="742950" lvl="1" indent="-285750">
              <a:buFont typeface="Wingdings" panose="05000000000000000000" pitchFamily="2" charset="2"/>
              <a:buChar char="Ø"/>
            </a:pPr>
            <a:r>
              <a:rPr lang="en-GB" sz="1400" dirty="0">
                <a:solidFill>
                  <a:schemeClr val="tx2"/>
                </a:solidFill>
              </a:rPr>
              <a:t>Priority 1: </a:t>
            </a:r>
            <a:r>
              <a:rPr lang="en-US" sz="1400" dirty="0">
                <a:solidFill>
                  <a:schemeClr val="tx2"/>
                </a:solidFill>
              </a:rPr>
              <a:t>Review the level of support offered in the Energy Bills Discount Scheme (ends 31/3/24) (75%).</a:t>
            </a:r>
          </a:p>
          <a:p>
            <a:pPr marL="742950" lvl="1" indent="-285750">
              <a:buFont typeface="Wingdings" panose="05000000000000000000" pitchFamily="2" charset="2"/>
              <a:buChar char="Ø"/>
            </a:pPr>
            <a:r>
              <a:rPr lang="en-GB" sz="1400" dirty="0">
                <a:solidFill>
                  <a:schemeClr val="tx2"/>
                </a:solidFill>
              </a:rPr>
              <a:t>Priority 2: </a:t>
            </a:r>
            <a:r>
              <a:rPr lang="en-US" sz="1400" dirty="0">
                <a:solidFill>
                  <a:schemeClr val="tx2"/>
                </a:solidFill>
              </a:rPr>
              <a:t>Reintroduce a lower rate of VAT for tourism and hospitality businesses (63%).</a:t>
            </a:r>
            <a:endParaRPr lang="en-GB" sz="1400" dirty="0">
              <a:solidFill>
                <a:schemeClr val="tx2"/>
              </a:solidFill>
            </a:endParaRPr>
          </a:p>
          <a:p>
            <a:pPr marL="742950" lvl="1" indent="-285750">
              <a:buFont typeface="Wingdings" panose="05000000000000000000" pitchFamily="2" charset="2"/>
              <a:buChar char="Ø"/>
            </a:pPr>
            <a:r>
              <a:rPr lang="en-GB" sz="1400" dirty="0">
                <a:solidFill>
                  <a:schemeClr val="tx2"/>
                </a:solidFill>
              </a:rPr>
              <a:t>Priority 3:  </a:t>
            </a:r>
            <a:r>
              <a:rPr lang="en-US" sz="1400" dirty="0">
                <a:solidFill>
                  <a:schemeClr val="tx2"/>
                </a:solidFill>
              </a:rPr>
              <a:t>Encourage UK workers to enter the industry (19%).</a:t>
            </a:r>
          </a:p>
          <a:p>
            <a:pPr lvl="1"/>
            <a:endParaRPr lang="en-US" sz="1400" dirty="0">
              <a:solidFill>
                <a:schemeClr val="tx2"/>
              </a:solidFill>
            </a:endParaRPr>
          </a:p>
          <a:p>
            <a:pPr marL="285750" lvl="1" indent="-285750">
              <a:buFont typeface="Arial" panose="020B0604020202020204" pitchFamily="34" charset="0"/>
              <a:buChar char="•"/>
            </a:pPr>
            <a:r>
              <a:rPr lang="en-US" sz="1400" dirty="0">
                <a:solidFill>
                  <a:schemeClr val="tx2"/>
                </a:solidFill>
              </a:rPr>
              <a:t>20% of all businesses mention ‘other’ priorities including issues relating to the fair regulation of all businesses including Airbnb’s, supporting businesses with rising energy costs, raising the VAT threshold and business rates support/reduction. </a:t>
            </a:r>
          </a:p>
          <a:p>
            <a:pPr marL="742950" lvl="1" indent="-285750">
              <a:buFont typeface="Wingdings" panose="05000000000000000000" pitchFamily="2" charset="2"/>
              <a:buChar char="Ø"/>
            </a:pPr>
            <a:endParaRPr lang="en-GB" sz="1400" dirty="0">
              <a:solidFill>
                <a:schemeClr val="tx2"/>
              </a:solidFill>
            </a:endParaRPr>
          </a:p>
          <a:p>
            <a:pPr marL="285750" indent="-285750">
              <a:buFont typeface="Arial" panose="020B0604020202020204" pitchFamily="34" charset="0"/>
              <a:buChar char="•"/>
            </a:pPr>
            <a:endParaRPr lang="en-GB" sz="800" dirty="0">
              <a:solidFill>
                <a:schemeClr val="tx2"/>
              </a:solidFill>
            </a:endParaRPr>
          </a:p>
          <a:p>
            <a:pPr marL="285750" indent="-285750">
              <a:buFont typeface="Arial" panose="020B0604020202020204" pitchFamily="34" charset="0"/>
              <a:buChar char="•"/>
            </a:pPr>
            <a:r>
              <a:rPr lang="en-GB" sz="1400" dirty="0">
                <a:solidFill>
                  <a:schemeClr val="tx2"/>
                </a:solidFill>
              </a:rPr>
              <a:t>For nearly all areas the top priorities are the same as the GSW area overall.</a:t>
            </a:r>
          </a:p>
        </p:txBody>
      </p:sp>
      <p:sp>
        <p:nvSpPr>
          <p:cNvPr id="2" name="Slide Number Placeholder 1">
            <a:extLst>
              <a:ext uri="{FF2B5EF4-FFF2-40B4-BE49-F238E27FC236}">
                <a16:creationId xmlns:a16="http://schemas.microsoft.com/office/drawing/2014/main" id="{0497B11E-77E7-4935-9A82-2607D8C9F4EC}"/>
              </a:ext>
            </a:extLst>
          </p:cNvPr>
          <p:cNvSpPr>
            <a:spLocks noGrp="1"/>
          </p:cNvSpPr>
          <p:nvPr>
            <p:ph type="sldNum" sz="quarter" idx="12"/>
          </p:nvPr>
        </p:nvSpPr>
        <p:spPr>
          <a:xfrm>
            <a:off x="7092280" y="6586793"/>
            <a:ext cx="2133600" cy="365125"/>
          </a:xfrm>
        </p:spPr>
        <p:txBody>
          <a:bodyPr/>
          <a:lstStyle/>
          <a:p>
            <a:fld id="{F9499BC9-3262-48D8-BE6C-850D19DED04D}" type="slidenum">
              <a:rPr lang="en-GB" smtClean="0"/>
              <a:t>26</a:t>
            </a:fld>
            <a:endParaRPr lang="en-GB" dirty="0"/>
          </a:p>
        </p:txBody>
      </p:sp>
      <p:graphicFrame>
        <p:nvGraphicFramePr>
          <p:cNvPr id="7" name="Table 6">
            <a:extLst>
              <a:ext uri="{FF2B5EF4-FFF2-40B4-BE49-F238E27FC236}">
                <a16:creationId xmlns:a16="http://schemas.microsoft.com/office/drawing/2014/main" id="{D9DB0C39-C53A-4DB5-B461-B3C100DF332D}"/>
              </a:ext>
            </a:extLst>
          </p:cNvPr>
          <p:cNvGraphicFramePr>
            <a:graphicFrameLocks noGrp="1"/>
          </p:cNvGraphicFramePr>
          <p:nvPr>
            <p:extLst>
              <p:ext uri="{D42A27DB-BD31-4B8C-83A1-F6EECF244321}">
                <p14:modId xmlns:p14="http://schemas.microsoft.com/office/powerpoint/2010/main" val="1751207087"/>
              </p:ext>
            </p:extLst>
          </p:nvPr>
        </p:nvGraphicFramePr>
        <p:xfrm>
          <a:off x="324488" y="3602418"/>
          <a:ext cx="8640000" cy="3149380"/>
        </p:xfrm>
        <a:graphic>
          <a:graphicData uri="http://schemas.openxmlformats.org/drawingml/2006/table">
            <a:tbl>
              <a:tblPr firstRow="1" bandRow="1">
                <a:tableStyleId>{5C22544A-7EE6-4342-B048-85BDC9FD1C3A}</a:tableStyleId>
              </a:tblPr>
              <a:tblGrid>
                <a:gridCol w="3599440">
                  <a:extLst>
                    <a:ext uri="{9D8B030D-6E8A-4147-A177-3AD203B41FA5}">
                      <a16:colId xmlns:a16="http://schemas.microsoft.com/office/drawing/2014/main" val="20000"/>
                    </a:ext>
                  </a:extLst>
                </a:gridCol>
                <a:gridCol w="1008560">
                  <a:extLst>
                    <a:ext uri="{9D8B030D-6E8A-4147-A177-3AD203B41FA5}">
                      <a16:colId xmlns:a16="http://schemas.microsoft.com/office/drawing/2014/main" val="20001"/>
                    </a:ext>
                  </a:extLst>
                </a:gridCol>
                <a:gridCol w="1008000">
                  <a:extLst>
                    <a:ext uri="{9D8B030D-6E8A-4147-A177-3AD203B41FA5}">
                      <a16:colId xmlns:a16="http://schemas.microsoft.com/office/drawing/2014/main" val="20002"/>
                    </a:ext>
                  </a:extLst>
                </a:gridCol>
                <a:gridCol w="1008000">
                  <a:extLst>
                    <a:ext uri="{9D8B030D-6E8A-4147-A177-3AD203B41FA5}">
                      <a16:colId xmlns:a16="http://schemas.microsoft.com/office/drawing/2014/main" val="20003"/>
                    </a:ext>
                  </a:extLst>
                </a:gridCol>
                <a:gridCol w="1008000">
                  <a:extLst>
                    <a:ext uri="{9D8B030D-6E8A-4147-A177-3AD203B41FA5}">
                      <a16:colId xmlns:a16="http://schemas.microsoft.com/office/drawing/2014/main" val="20004"/>
                    </a:ext>
                  </a:extLst>
                </a:gridCol>
                <a:gridCol w="1008000">
                  <a:extLst>
                    <a:ext uri="{9D8B030D-6E8A-4147-A177-3AD203B41FA5}">
                      <a16:colId xmlns:a16="http://schemas.microsoft.com/office/drawing/2014/main" val="20005"/>
                    </a:ext>
                  </a:extLst>
                </a:gridCol>
              </a:tblGrid>
              <a:tr h="440168">
                <a:tc>
                  <a:txBody>
                    <a:bodyPr/>
                    <a:lstStyle/>
                    <a:p>
                      <a:pPr marL="85725" indent="0"/>
                      <a:endParaRPr lang="en-GB" sz="1250" dirty="0">
                        <a:latin typeface="+mn-lt"/>
                      </a:endParaRPr>
                    </a:p>
                  </a:txBody>
                  <a:tcPr anchor="ctr"/>
                </a:tc>
                <a:tc>
                  <a:txBody>
                    <a:bodyPr/>
                    <a:lstStyle/>
                    <a:p>
                      <a:pPr algn="ctr"/>
                      <a:r>
                        <a:rPr lang="en-GB" sz="1250" dirty="0"/>
                        <a:t>GSW</a:t>
                      </a:r>
                      <a:endParaRPr lang="en-GB" sz="1250" dirty="0">
                        <a:latin typeface="+mn-lt"/>
                      </a:endParaRPr>
                    </a:p>
                  </a:txBody>
                  <a:tcPr anchor="ctr"/>
                </a:tc>
                <a:tc>
                  <a:txBody>
                    <a:bodyPr/>
                    <a:lstStyle/>
                    <a:p>
                      <a:pPr algn="ctr"/>
                      <a:r>
                        <a:rPr lang="en-GB" sz="1250" dirty="0"/>
                        <a:t>Cornwall &amp; IoS</a:t>
                      </a:r>
                      <a:endParaRPr lang="en-GB" sz="1250" dirty="0">
                        <a:latin typeface="+mn-lt"/>
                      </a:endParaRPr>
                    </a:p>
                  </a:txBody>
                  <a:tcPr anchor="ctr"/>
                </a:tc>
                <a:tc>
                  <a:txBody>
                    <a:bodyPr/>
                    <a:lstStyle/>
                    <a:p>
                      <a:pPr algn="ctr"/>
                      <a:r>
                        <a:rPr lang="en-GB" sz="1250" dirty="0"/>
                        <a:t>Devon</a:t>
                      </a:r>
                      <a:endParaRPr lang="en-GB" sz="1250" dirty="0">
                        <a:latin typeface="+mn-lt"/>
                      </a:endParaRPr>
                    </a:p>
                  </a:txBody>
                  <a:tcPr anchor="ctr"/>
                </a:tc>
                <a:tc>
                  <a:txBody>
                    <a:bodyPr/>
                    <a:lstStyle/>
                    <a:p>
                      <a:pPr algn="ctr"/>
                      <a:r>
                        <a:rPr lang="en-GB" sz="1250" dirty="0"/>
                        <a:t>Dorset</a:t>
                      </a:r>
                      <a:endParaRPr lang="en-GB" sz="1250" dirty="0">
                        <a:latin typeface="+mn-lt"/>
                      </a:endParaRPr>
                    </a:p>
                  </a:txBody>
                  <a:tcPr anchor="ctr"/>
                </a:tc>
                <a:tc>
                  <a:txBody>
                    <a:bodyPr/>
                    <a:lstStyle/>
                    <a:p>
                      <a:pPr algn="ctr"/>
                      <a:r>
                        <a:rPr lang="en-GB" sz="1250" dirty="0"/>
                        <a:t>Somerset</a:t>
                      </a:r>
                      <a:endParaRPr lang="en-GB" sz="1250" dirty="0">
                        <a:latin typeface="+mn-lt"/>
                      </a:endParaRPr>
                    </a:p>
                  </a:txBody>
                  <a:tcPr anchor="ctr"/>
                </a:tc>
                <a:extLst>
                  <a:ext uri="{0D108BD9-81ED-4DB2-BD59-A6C34878D82A}">
                    <a16:rowId xmlns:a16="http://schemas.microsoft.com/office/drawing/2014/main" val="10000"/>
                  </a:ext>
                </a:extLst>
              </a:tr>
              <a:tr h="362074">
                <a:tc>
                  <a:txBody>
                    <a:bodyPr/>
                    <a:lstStyle/>
                    <a:p>
                      <a:pPr marL="88900" indent="0" algn="l" fontAlgn="b"/>
                      <a:r>
                        <a:rPr lang="en-US" sz="1250" b="1" u="none" strike="noStrike" dirty="0">
                          <a:solidFill>
                            <a:srgbClr val="000000"/>
                          </a:solidFill>
                          <a:effectLst/>
                        </a:rPr>
                        <a:t>Review the level of support offered in the Energy Bills Discount Scheme (ends 31/3/24)</a:t>
                      </a:r>
                      <a:endParaRPr lang="en-US" sz="1250" b="1"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GB" sz="1250" b="1" i="0" u="none" strike="noStrike" dirty="0">
                          <a:solidFill>
                            <a:srgbClr val="000000"/>
                          </a:solidFill>
                          <a:effectLst/>
                          <a:latin typeface="Calibri" panose="020F0502020204030204" pitchFamily="34" charset="0"/>
                        </a:rPr>
                        <a:t>75%</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82%</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73%</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75%</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80%</a:t>
                      </a:r>
                    </a:p>
                  </a:txBody>
                  <a:tcPr marL="7620" marR="7620" marT="7620" marB="0" anchor="ctr">
                    <a:solidFill>
                      <a:schemeClr val="accent3"/>
                    </a:solidFill>
                  </a:tcPr>
                </a:tc>
                <a:extLst>
                  <a:ext uri="{0D108BD9-81ED-4DB2-BD59-A6C34878D82A}">
                    <a16:rowId xmlns:a16="http://schemas.microsoft.com/office/drawing/2014/main" val="10001"/>
                  </a:ext>
                </a:extLst>
              </a:tr>
              <a:tr h="362074">
                <a:tc>
                  <a:txBody>
                    <a:bodyPr/>
                    <a:lstStyle/>
                    <a:p>
                      <a:pPr marL="88900" indent="0" algn="l" fontAlgn="b"/>
                      <a:r>
                        <a:rPr lang="en-US" sz="1250" b="1" u="none" strike="noStrike" dirty="0">
                          <a:solidFill>
                            <a:srgbClr val="000000"/>
                          </a:solidFill>
                          <a:effectLst/>
                        </a:rPr>
                        <a:t>Reintroduce a lower rate of VAT for tourism and hospitality businesses</a:t>
                      </a:r>
                      <a:endParaRPr lang="en-US" sz="1250" b="1"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GB" sz="1250" b="1" i="0" u="none" strike="noStrike" dirty="0">
                          <a:solidFill>
                            <a:srgbClr val="000000"/>
                          </a:solidFill>
                          <a:effectLst/>
                          <a:latin typeface="Calibri" panose="020F0502020204030204" pitchFamily="34" charset="0"/>
                        </a:rPr>
                        <a:t>63%</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58%</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63%</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68%</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68%</a:t>
                      </a:r>
                    </a:p>
                  </a:txBody>
                  <a:tcPr marL="7620" marR="7620" marT="7620" marB="0" anchor="ctr">
                    <a:solidFill>
                      <a:schemeClr val="accent3"/>
                    </a:solidFill>
                  </a:tcPr>
                </a:tc>
                <a:extLst>
                  <a:ext uri="{0D108BD9-81ED-4DB2-BD59-A6C34878D82A}">
                    <a16:rowId xmlns:a16="http://schemas.microsoft.com/office/drawing/2014/main" val="4221589960"/>
                  </a:ext>
                </a:extLst>
              </a:tr>
              <a:tr h="362074">
                <a:tc>
                  <a:txBody>
                    <a:bodyPr/>
                    <a:lstStyle/>
                    <a:p>
                      <a:pPr marL="88900" indent="0" algn="l" fontAlgn="b"/>
                      <a:r>
                        <a:rPr lang="en-US" sz="1250" b="1" u="none" strike="noStrike" dirty="0">
                          <a:solidFill>
                            <a:srgbClr val="000000"/>
                          </a:solidFill>
                          <a:effectLst/>
                        </a:rPr>
                        <a:t>Support EU nationals in the UK gaining Settled Status</a:t>
                      </a:r>
                      <a:endParaRPr lang="en-US" sz="1250" b="1"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GB" sz="1250" b="1" i="0" u="none" strike="noStrike" dirty="0">
                          <a:solidFill>
                            <a:srgbClr val="000000"/>
                          </a:solidFill>
                          <a:effectLst/>
                          <a:latin typeface="Calibri" panose="020F0502020204030204" pitchFamily="34" charset="0"/>
                        </a:rPr>
                        <a:t>15%</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15%</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14%</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20%</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20%</a:t>
                      </a:r>
                    </a:p>
                  </a:txBody>
                  <a:tcPr marL="7620" marR="7620" marT="7620" marB="0" anchor="ctr"/>
                </a:tc>
                <a:extLst>
                  <a:ext uri="{0D108BD9-81ED-4DB2-BD59-A6C34878D82A}">
                    <a16:rowId xmlns:a16="http://schemas.microsoft.com/office/drawing/2014/main" val="10002"/>
                  </a:ext>
                </a:extLst>
              </a:tr>
              <a:tr h="362074">
                <a:tc>
                  <a:txBody>
                    <a:bodyPr/>
                    <a:lstStyle/>
                    <a:p>
                      <a:pPr marL="88900" indent="0" algn="l" fontAlgn="b"/>
                      <a:r>
                        <a:rPr lang="en-US" sz="1250" b="1" u="none" strike="noStrike" dirty="0">
                          <a:solidFill>
                            <a:srgbClr val="000000"/>
                          </a:solidFill>
                          <a:effectLst/>
                        </a:rPr>
                        <a:t>Introduce a scheme for low skilled workers to enter the UK</a:t>
                      </a:r>
                      <a:endParaRPr lang="en-US" sz="1250" b="1"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GB" sz="1250" b="1" i="0" u="none" strike="noStrike" dirty="0">
                          <a:solidFill>
                            <a:srgbClr val="000000"/>
                          </a:solidFill>
                          <a:effectLst/>
                          <a:latin typeface="Calibri" panose="020F0502020204030204" pitchFamily="34" charset="0"/>
                        </a:rPr>
                        <a:t>15%</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10%</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15%</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17%</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28%</a:t>
                      </a:r>
                    </a:p>
                  </a:txBody>
                  <a:tcPr marL="7620" marR="7620" marT="7620" marB="0" anchor="ctr">
                    <a:solidFill>
                      <a:schemeClr val="accent3"/>
                    </a:solidFill>
                  </a:tcPr>
                </a:tc>
                <a:extLst>
                  <a:ext uri="{0D108BD9-81ED-4DB2-BD59-A6C34878D82A}">
                    <a16:rowId xmlns:a16="http://schemas.microsoft.com/office/drawing/2014/main" val="10003"/>
                  </a:ext>
                </a:extLst>
              </a:tr>
              <a:tr h="199189">
                <a:tc>
                  <a:txBody>
                    <a:bodyPr/>
                    <a:lstStyle/>
                    <a:p>
                      <a:pPr marL="88900" indent="0" algn="l" fontAlgn="b"/>
                      <a:r>
                        <a:rPr lang="en-US" sz="1250" b="1" u="none" strike="noStrike" dirty="0">
                          <a:solidFill>
                            <a:srgbClr val="000000"/>
                          </a:solidFill>
                          <a:effectLst/>
                        </a:rPr>
                        <a:t>Encourage UK workers to enter the industry</a:t>
                      </a:r>
                      <a:endParaRPr lang="en-US" sz="1250" b="1"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GB" sz="1250" b="1" i="0" u="none" strike="noStrike" dirty="0">
                          <a:solidFill>
                            <a:srgbClr val="000000"/>
                          </a:solidFill>
                          <a:effectLst/>
                          <a:latin typeface="Calibri" panose="020F0502020204030204" pitchFamily="34" charset="0"/>
                        </a:rPr>
                        <a:t>19%</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20%</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18%</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21%</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20%</a:t>
                      </a:r>
                    </a:p>
                  </a:txBody>
                  <a:tcPr marL="7620" marR="7620" marT="7620" marB="0" anchor="ctr"/>
                </a:tc>
                <a:extLst>
                  <a:ext uri="{0D108BD9-81ED-4DB2-BD59-A6C34878D82A}">
                    <a16:rowId xmlns:a16="http://schemas.microsoft.com/office/drawing/2014/main" val="10004"/>
                  </a:ext>
                </a:extLst>
              </a:tr>
              <a:tr h="362074">
                <a:tc>
                  <a:txBody>
                    <a:bodyPr/>
                    <a:lstStyle/>
                    <a:p>
                      <a:pPr marL="88900" indent="0" algn="l" fontAlgn="b"/>
                      <a:r>
                        <a:rPr lang="en-US" sz="1250" b="1" u="none" strike="noStrike" dirty="0">
                          <a:solidFill>
                            <a:srgbClr val="000000"/>
                          </a:solidFill>
                          <a:effectLst/>
                        </a:rPr>
                        <a:t>Develop retraining programmes to support people from other sectors entering the tourism industry</a:t>
                      </a:r>
                      <a:endParaRPr lang="en-US" sz="1250" b="1"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GB" sz="1250" b="1" i="0" u="none" strike="noStrike" dirty="0">
                          <a:solidFill>
                            <a:srgbClr val="000000"/>
                          </a:solidFill>
                          <a:effectLst/>
                          <a:latin typeface="Calibri" panose="020F0502020204030204" pitchFamily="34" charset="0"/>
                        </a:rPr>
                        <a:t>8%</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6%</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8%</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11%</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12%</a:t>
                      </a:r>
                    </a:p>
                  </a:txBody>
                  <a:tcPr marL="7620" marR="7620" marT="7620" marB="0" anchor="ctr"/>
                </a:tc>
                <a:extLst>
                  <a:ext uri="{0D108BD9-81ED-4DB2-BD59-A6C34878D82A}">
                    <a16:rowId xmlns:a16="http://schemas.microsoft.com/office/drawing/2014/main" val="10005"/>
                  </a:ext>
                </a:extLst>
              </a:tr>
              <a:tr h="320038">
                <a:tc>
                  <a:txBody>
                    <a:bodyPr/>
                    <a:lstStyle/>
                    <a:p>
                      <a:pPr marL="88900" indent="0" algn="l" fontAlgn="b"/>
                      <a:r>
                        <a:rPr lang="en-US" sz="1250" b="1" u="none" strike="noStrike" dirty="0">
                          <a:solidFill>
                            <a:srgbClr val="000000"/>
                          </a:solidFill>
                          <a:effectLst/>
                        </a:rPr>
                        <a:t>Support to access bank finance</a:t>
                      </a:r>
                      <a:endParaRPr lang="en-US" sz="1250" b="1"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GB" sz="1250" b="1" i="0" u="none" strike="noStrike" dirty="0">
                          <a:solidFill>
                            <a:srgbClr val="000000"/>
                          </a:solidFill>
                          <a:effectLst/>
                          <a:latin typeface="Calibri" panose="020F0502020204030204" pitchFamily="34" charset="0"/>
                        </a:rPr>
                        <a:t>17%</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13%</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20%</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14%</a:t>
                      </a:r>
                    </a:p>
                  </a:txBody>
                  <a:tcPr marL="7620" marR="7620" marT="7620" marB="0" anchor="ctr"/>
                </a:tc>
                <a:tc>
                  <a:txBody>
                    <a:bodyPr/>
                    <a:lstStyle/>
                    <a:p>
                      <a:pPr algn="ctr" fontAlgn="b"/>
                      <a:r>
                        <a:rPr lang="en-GB" sz="1250" b="0" i="0" u="none" strike="noStrike" dirty="0">
                          <a:solidFill>
                            <a:srgbClr val="000000"/>
                          </a:solidFill>
                          <a:effectLst/>
                          <a:latin typeface="Calibri" panose="020F0502020204030204" pitchFamily="34" charset="0"/>
                        </a:rPr>
                        <a:t>12%</a:t>
                      </a:r>
                    </a:p>
                  </a:txBody>
                  <a:tcPr marL="7620" marR="7620" marT="7620" marB="0" anchor="ctr"/>
                </a:tc>
                <a:extLst>
                  <a:ext uri="{0D108BD9-81ED-4DB2-BD59-A6C34878D82A}">
                    <a16:rowId xmlns:a16="http://schemas.microsoft.com/office/drawing/2014/main" val="10006"/>
                  </a:ext>
                </a:extLst>
              </a:tr>
              <a:tr h="214613">
                <a:tc>
                  <a:txBody>
                    <a:bodyPr/>
                    <a:lstStyle/>
                    <a:p>
                      <a:pPr marL="88900" indent="0" algn="l" fontAlgn="b"/>
                      <a:r>
                        <a:rPr lang="en-US" sz="1250" b="1" u="none" strike="noStrike" dirty="0">
                          <a:solidFill>
                            <a:srgbClr val="000000"/>
                          </a:solidFill>
                          <a:effectLst/>
                        </a:rPr>
                        <a:t>Other</a:t>
                      </a:r>
                      <a:endParaRPr lang="en-US" sz="1250" b="1"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GB" sz="1250" b="1" i="0" u="none" strike="noStrike" dirty="0">
                          <a:solidFill>
                            <a:srgbClr val="000000"/>
                          </a:solidFill>
                          <a:effectLst/>
                          <a:latin typeface="Calibri" panose="020F0502020204030204" pitchFamily="34" charset="0"/>
                        </a:rPr>
                        <a:t>20%</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23%</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19%</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22%</a:t>
                      </a:r>
                    </a:p>
                  </a:txBody>
                  <a:tcPr marL="7620" marR="7620" marT="7620" marB="0" anchor="ctr">
                    <a:solidFill>
                      <a:schemeClr val="accent3"/>
                    </a:solidFill>
                  </a:tcPr>
                </a:tc>
                <a:tc>
                  <a:txBody>
                    <a:bodyPr/>
                    <a:lstStyle/>
                    <a:p>
                      <a:pPr algn="ctr" fontAlgn="b"/>
                      <a:r>
                        <a:rPr lang="en-GB" sz="1250" b="0" i="0" u="none" strike="noStrike" dirty="0">
                          <a:solidFill>
                            <a:srgbClr val="000000"/>
                          </a:solidFill>
                          <a:effectLst/>
                          <a:latin typeface="Calibri" panose="020F0502020204030204" pitchFamily="34" charset="0"/>
                        </a:rPr>
                        <a:t>24%</a:t>
                      </a:r>
                    </a:p>
                  </a:txBody>
                  <a:tcPr marL="7620" marR="7620" marT="7620" marB="0" anchor="ctr">
                    <a:solidFill>
                      <a:schemeClr val="accent3"/>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7551873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692696"/>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251520" y="188640"/>
            <a:ext cx="6301084" cy="498598"/>
          </a:xfrm>
          <a:prstGeom prst="rect">
            <a:avLst/>
          </a:prstGeom>
        </p:spPr>
        <p:txBody>
          <a:bodyPr wrap="non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Key results – National domestic marketing campaign</a:t>
            </a:r>
          </a:p>
        </p:txBody>
      </p:sp>
      <p:sp>
        <p:nvSpPr>
          <p:cNvPr id="15" name="Rectangle 14"/>
          <p:cNvSpPr/>
          <p:nvPr/>
        </p:nvSpPr>
        <p:spPr>
          <a:xfrm>
            <a:off x="251520" y="980728"/>
            <a:ext cx="8640960" cy="1077218"/>
          </a:xfrm>
          <a:prstGeom prst="rect">
            <a:avLst/>
          </a:prstGeom>
        </p:spPr>
        <p:txBody>
          <a:bodyPr wrap="square">
            <a:spAutoFit/>
          </a:bodyPr>
          <a:lstStyle/>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p:txBody>
      </p:sp>
      <p:sp>
        <p:nvSpPr>
          <p:cNvPr id="2" name="Slide Number Placeholder 1">
            <a:extLst>
              <a:ext uri="{FF2B5EF4-FFF2-40B4-BE49-F238E27FC236}">
                <a16:creationId xmlns:a16="http://schemas.microsoft.com/office/drawing/2014/main" id="{0563717B-E0AB-4F7F-9A08-E8F8C8F48774}"/>
              </a:ext>
            </a:extLst>
          </p:cNvPr>
          <p:cNvSpPr>
            <a:spLocks noGrp="1"/>
          </p:cNvSpPr>
          <p:nvPr>
            <p:ph type="sldNum" sz="quarter" idx="12"/>
          </p:nvPr>
        </p:nvSpPr>
        <p:spPr>
          <a:xfrm>
            <a:off x="6876256" y="6492875"/>
            <a:ext cx="2133600" cy="365125"/>
          </a:xfrm>
        </p:spPr>
        <p:txBody>
          <a:bodyPr/>
          <a:lstStyle/>
          <a:p>
            <a:fld id="{F9499BC9-3262-48D8-BE6C-850D19DED04D}" type="slidenum">
              <a:rPr lang="en-GB" smtClean="0"/>
              <a:t>27</a:t>
            </a:fld>
            <a:endParaRPr lang="en-GB" dirty="0"/>
          </a:p>
        </p:txBody>
      </p:sp>
      <p:sp>
        <p:nvSpPr>
          <p:cNvPr id="7" name="Rectangle 6"/>
          <p:cNvSpPr/>
          <p:nvPr/>
        </p:nvSpPr>
        <p:spPr>
          <a:xfrm>
            <a:off x="359024" y="4877717"/>
            <a:ext cx="8784976" cy="1815882"/>
          </a:xfrm>
          <a:prstGeom prst="rect">
            <a:avLst/>
          </a:prstGeom>
        </p:spPr>
        <p:txBody>
          <a:bodyPr wrap="square">
            <a:spAutoFit/>
          </a:bodyPr>
          <a:lstStyle/>
          <a:p>
            <a:pPr marL="285750" indent="-285750">
              <a:buFont typeface="Arial" panose="020B0604020202020204" pitchFamily="34" charset="0"/>
              <a:buChar char="•"/>
            </a:pPr>
            <a:r>
              <a:rPr lang="en-GB" sz="1400" dirty="0">
                <a:solidFill>
                  <a:schemeClr val="tx2"/>
                </a:solidFill>
              </a:rPr>
              <a:t>When asked how important a national domestic marketing campaign is to their business success, 61% of businesses said it is ‘very important’ (35%) or ‘important’ (26%) to the success of their business.</a:t>
            </a:r>
          </a:p>
          <a:p>
            <a:pPr marL="285750" indent="-285750">
              <a:buFont typeface="Arial" panose="020B0604020202020204" pitchFamily="34" charset="0"/>
              <a:buChar char="•"/>
            </a:pPr>
            <a:endParaRPr lang="en-GB" sz="1400" dirty="0">
              <a:solidFill>
                <a:schemeClr val="tx2"/>
              </a:solidFill>
            </a:endParaRPr>
          </a:p>
          <a:p>
            <a:pPr marL="285750" indent="-285750">
              <a:buFont typeface="Arial" panose="020B0604020202020204" pitchFamily="34" charset="0"/>
              <a:buChar char="•"/>
            </a:pPr>
            <a:r>
              <a:rPr lang="en-GB" sz="1400" dirty="0">
                <a:solidFill>
                  <a:schemeClr val="tx2"/>
                </a:solidFill>
              </a:rPr>
              <a:t>67% of Cornwall businesses, 62% of Somerset businesses and 61% of Devon businesses said it is ‘very important’ or ‘important’ to the success of their business compared with 50% of Dorset businesses.</a:t>
            </a:r>
          </a:p>
          <a:p>
            <a:pPr marL="285750" indent="-285750">
              <a:buFont typeface="Arial" panose="020B0604020202020204" pitchFamily="34" charset="0"/>
              <a:buChar char="•"/>
            </a:pPr>
            <a:endParaRPr lang="en-GB" sz="1400" dirty="0">
              <a:solidFill>
                <a:schemeClr val="tx2"/>
              </a:solidFill>
            </a:endParaRPr>
          </a:p>
          <a:p>
            <a:pPr marL="285750" indent="-285750">
              <a:buFont typeface="Arial" panose="020B0604020202020204" pitchFamily="34" charset="0"/>
              <a:buChar char="•"/>
            </a:pPr>
            <a:r>
              <a:rPr lang="en-GB" sz="1400" dirty="0">
                <a:solidFill>
                  <a:schemeClr val="tx2"/>
                </a:solidFill>
              </a:rPr>
              <a:t>12% of Cornwall businesses, 14% of Devon businesses, 19% of Dorset businesses and 8% of Somerset businesses said it is ‘not very important’ or ‘not important at all’ to the success of their business.</a:t>
            </a:r>
          </a:p>
        </p:txBody>
      </p:sp>
      <p:graphicFrame>
        <p:nvGraphicFramePr>
          <p:cNvPr id="3" name="Chart 2">
            <a:extLst>
              <a:ext uri="{FF2B5EF4-FFF2-40B4-BE49-F238E27FC236}">
                <a16:creationId xmlns:a16="http://schemas.microsoft.com/office/drawing/2014/main" id="{4C9E8E8E-6B0F-3016-4736-732465F9B240}"/>
              </a:ext>
            </a:extLst>
          </p:cNvPr>
          <p:cNvGraphicFramePr/>
          <p:nvPr>
            <p:extLst>
              <p:ext uri="{D42A27DB-BD31-4B8C-83A1-F6EECF244321}">
                <p14:modId xmlns:p14="http://schemas.microsoft.com/office/powerpoint/2010/main" val="2627314220"/>
              </p:ext>
            </p:extLst>
          </p:nvPr>
        </p:nvGraphicFramePr>
        <p:xfrm>
          <a:off x="263963" y="816804"/>
          <a:ext cx="8496944" cy="3983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605326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864238"/>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74809" y="94797"/>
            <a:ext cx="6544612" cy="769441"/>
          </a:xfrm>
          <a:prstGeom prst="rect">
            <a:avLst/>
          </a:prstGeom>
        </p:spPr>
        <p:txBody>
          <a:bodyPr wrap="none">
            <a:spAutoFit/>
          </a:bodyPr>
          <a:lstStyle/>
          <a:p>
            <a:pPr fontAlgn="base">
              <a:spcAft>
                <a:spcPct val="0"/>
              </a:spcAft>
              <a:defRPr/>
            </a:pPr>
            <a:r>
              <a:rPr lang="en-GB" sz="2200" b="1" dirty="0">
                <a:solidFill>
                  <a:schemeClr val="accent1">
                    <a:lumMod val="75000"/>
                  </a:schemeClr>
                </a:solidFill>
                <a:latin typeface="Calibri" pitchFamily="34" charset="0"/>
                <a:ea typeface="+mj-ea"/>
                <a:cs typeface="Calibri" pitchFamily="34" charset="0"/>
              </a:rPr>
              <a:t>Key results – Feedback on future survival and recovery</a:t>
            </a:r>
          </a:p>
          <a:p>
            <a:pPr fontAlgn="base">
              <a:spcAft>
                <a:spcPct val="0"/>
              </a:spcAft>
              <a:defRPr/>
            </a:pPr>
            <a:r>
              <a:rPr lang="en-GB" sz="2200" b="1" dirty="0">
                <a:solidFill>
                  <a:schemeClr val="accent1">
                    <a:lumMod val="75000"/>
                  </a:schemeClr>
                </a:solidFill>
                <a:latin typeface="Calibri" pitchFamily="34" charset="0"/>
                <a:ea typeface="+mj-ea"/>
                <a:cs typeface="Calibri" pitchFamily="34" charset="0"/>
              </a:rPr>
              <a:t>(sample of businesses)</a:t>
            </a:r>
          </a:p>
        </p:txBody>
      </p:sp>
      <p:sp>
        <p:nvSpPr>
          <p:cNvPr id="15" name="Rectangular Callout 14"/>
          <p:cNvSpPr/>
          <p:nvPr/>
        </p:nvSpPr>
        <p:spPr>
          <a:xfrm>
            <a:off x="6290040" y="3346731"/>
            <a:ext cx="2664296" cy="3100972"/>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They need to reduce the Bank of England interest rates - increasing mortgage and loan rates is affecting every home-owner or landlord - rent increases means our consumers have less to spend or reduce their confidence and willingness to spend. </a:t>
            </a:r>
          </a:p>
          <a:p>
            <a:pPr algn="ctr"/>
            <a:r>
              <a:rPr lang="en-US" sz="1400" dirty="0"/>
              <a:t>We are a hotel and a wedding venue - I have received several cancellations over the last few months - couples that have not split up - just agreed that they can no longer afford to get married.</a:t>
            </a:r>
            <a:endParaRPr lang="en-GB" sz="1400" dirty="0"/>
          </a:p>
        </p:txBody>
      </p:sp>
      <p:sp>
        <p:nvSpPr>
          <p:cNvPr id="16" name="Rectangular Callout 15"/>
          <p:cNvSpPr/>
          <p:nvPr/>
        </p:nvSpPr>
        <p:spPr>
          <a:xfrm>
            <a:off x="375293" y="5927786"/>
            <a:ext cx="2664296" cy="656693"/>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Increase Vat threshold to 100k.</a:t>
            </a:r>
            <a:endParaRPr lang="en-GB" sz="1400" dirty="0"/>
          </a:p>
        </p:txBody>
      </p:sp>
      <p:sp>
        <p:nvSpPr>
          <p:cNvPr id="17" name="Rectangular Callout 16"/>
          <p:cNvSpPr/>
          <p:nvPr/>
        </p:nvSpPr>
        <p:spPr>
          <a:xfrm>
            <a:off x="3323478" y="5157192"/>
            <a:ext cx="2664296" cy="1416069"/>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Just the support to be able to financially run our business as it should be and not making cut backs to be able to survive.</a:t>
            </a:r>
            <a:endParaRPr lang="en-GB" sz="1400" dirty="0"/>
          </a:p>
        </p:txBody>
      </p:sp>
      <p:sp>
        <p:nvSpPr>
          <p:cNvPr id="19" name="Rectangular Callout 18"/>
          <p:cNvSpPr/>
          <p:nvPr/>
        </p:nvSpPr>
        <p:spPr>
          <a:xfrm>
            <a:off x="375293" y="4857368"/>
            <a:ext cx="2664296" cy="743665"/>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Advertising for bookings.</a:t>
            </a:r>
          </a:p>
          <a:p>
            <a:pPr algn="ctr"/>
            <a:r>
              <a:rPr lang="en-US" sz="1400" dirty="0"/>
              <a:t>Help with energy costs.</a:t>
            </a:r>
            <a:endParaRPr lang="en-GB" sz="1400" dirty="0"/>
          </a:p>
        </p:txBody>
      </p:sp>
      <p:sp>
        <p:nvSpPr>
          <p:cNvPr id="21" name="Rectangular Callout 20"/>
          <p:cNvSpPr/>
          <p:nvPr/>
        </p:nvSpPr>
        <p:spPr>
          <a:xfrm>
            <a:off x="6271664" y="1733205"/>
            <a:ext cx="2664296" cy="135688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 vat cut for hospitality would be a massive benefit.</a:t>
            </a:r>
          </a:p>
          <a:p>
            <a:pPr algn="ctr"/>
            <a:r>
              <a:rPr lang="en-US" sz="1400" dirty="0"/>
              <a:t>The energy market pricing structure needs a government overhaul, how can businesses survive this?</a:t>
            </a:r>
            <a:endParaRPr lang="en-GB" sz="1400" dirty="0"/>
          </a:p>
        </p:txBody>
      </p:sp>
      <p:sp>
        <p:nvSpPr>
          <p:cNvPr id="13" name="Rectangle 12"/>
          <p:cNvSpPr/>
          <p:nvPr/>
        </p:nvSpPr>
        <p:spPr>
          <a:xfrm>
            <a:off x="179512" y="915017"/>
            <a:ext cx="8856984" cy="738664"/>
          </a:xfrm>
          <a:prstGeom prst="rect">
            <a:avLst/>
          </a:prstGeom>
        </p:spPr>
        <p:txBody>
          <a:bodyPr wrap="square">
            <a:spAutoFit/>
          </a:bodyPr>
          <a:lstStyle/>
          <a:p>
            <a:pPr marL="285750" indent="-285750">
              <a:buFont typeface="Arial" panose="020B0604020202020204" pitchFamily="34" charset="0"/>
              <a:buChar char="•"/>
            </a:pPr>
            <a:r>
              <a:rPr lang="en-GB" sz="1400" dirty="0">
                <a:solidFill>
                  <a:schemeClr val="tx2"/>
                </a:solidFill>
              </a:rPr>
              <a:t>Businesses were asked to provide any further comments about any further support they need to enable their business survival and future recovery or of any other issues they would like their DMO to raise which will form the GSWTP’s lobbying to Government for future sector support.  A sample of responses is provided below and overleaf.</a:t>
            </a:r>
          </a:p>
        </p:txBody>
      </p:sp>
      <p:sp>
        <p:nvSpPr>
          <p:cNvPr id="20" name="Rectangular Callout 19"/>
          <p:cNvSpPr/>
          <p:nvPr/>
        </p:nvSpPr>
        <p:spPr>
          <a:xfrm>
            <a:off x="411407" y="1733204"/>
            <a:ext cx="2664296" cy="104772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The cost of living crisis I believe is having a profound effect on people not spending out on holidays.</a:t>
            </a:r>
            <a:endParaRPr lang="en-GB" sz="1400" dirty="0"/>
          </a:p>
        </p:txBody>
      </p:sp>
      <p:sp>
        <p:nvSpPr>
          <p:cNvPr id="2" name="Slide Number Placeholder 1">
            <a:extLst>
              <a:ext uri="{FF2B5EF4-FFF2-40B4-BE49-F238E27FC236}">
                <a16:creationId xmlns:a16="http://schemas.microsoft.com/office/drawing/2014/main" id="{0B3A02A5-1775-4B5D-9392-94474B21910E}"/>
              </a:ext>
            </a:extLst>
          </p:cNvPr>
          <p:cNvSpPr>
            <a:spLocks noGrp="1"/>
          </p:cNvSpPr>
          <p:nvPr>
            <p:ph type="sldNum" sz="quarter" idx="12"/>
          </p:nvPr>
        </p:nvSpPr>
        <p:spPr>
          <a:xfrm>
            <a:off x="6802360" y="6573261"/>
            <a:ext cx="2133600" cy="365125"/>
          </a:xfrm>
        </p:spPr>
        <p:txBody>
          <a:bodyPr/>
          <a:lstStyle/>
          <a:p>
            <a:fld id="{F9499BC9-3262-48D8-BE6C-850D19DED04D}" type="slidenum">
              <a:rPr lang="en-GB" smtClean="0"/>
              <a:t>28</a:t>
            </a:fld>
            <a:endParaRPr lang="en-GB" dirty="0"/>
          </a:p>
        </p:txBody>
      </p:sp>
      <p:sp>
        <p:nvSpPr>
          <p:cNvPr id="14" name="Rectangular Callout 19">
            <a:extLst>
              <a:ext uri="{FF2B5EF4-FFF2-40B4-BE49-F238E27FC236}">
                <a16:creationId xmlns:a16="http://schemas.microsoft.com/office/drawing/2014/main" id="{504060C7-8145-4C42-8FDA-0A1B6E2266F6}"/>
              </a:ext>
            </a:extLst>
          </p:cNvPr>
          <p:cNvSpPr/>
          <p:nvPr/>
        </p:nvSpPr>
        <p:spPr>
          <a:xfrm>
            <a:off x="395496" y="3080155"/>
            <a:ext cx="2664296" cy="1360668"/>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For the government to rescind the VAT threshold freeze and increase significantly from the current £85k. These would enable small business to pass though the extra costs currently faced.</a:t>
            </a:r>
            <a:endParaRPr lang="en-GB" sz="1400" dirty="0"/>
          </a:p>
        </p:txBody>
      </p:sp>
      <p:sp>
        <p:nvSpPr>
          <p:cNvPr id="18" name="Rectangular Callout 19">
            <a:extLst>
              <a:ext uri="{FF2B5EF4-FFF2-40B4-BE49-F238E27FC236}">
                <a16:creationId xmlns:a16="http://schemas.microsoft.com/office/drawing/2014/main" id="{965611C0-CE80-4B88-B993-B9395D582485}"/>
              </a:ext>
            </a:extLst>
          </p:cNvPr>
          <p:cNvSpPr/>
          <p:nvPr/>
        </p:nvSpPr>
        <p:spPr>
          <a:xfrm>
            <a:off x="3342768" y="1733204"/>
            <a:ext cx="2664296" cy="2952327"/>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Our business relies on people going out.  Many pubs and restaurants have shut in our area to help them save costs.  This has obviously had a knock-on affect and we have little to no business even during December 2022 when we expect to be very busy with people celebrating the festive season.  They are the one's who need the support to stay open so that our business can get work.</a:t>
            </a:r>
            <a:endParaRPr lang="en-GB" sz="1400" dirty="0"/>
          </a:p>
        </p:txBody>
      </p:sp>
    </p:spTree>
    <p:extLst>
      <p:ext uri="{BB962C8B-B14F-4D97-AF65-F5344CB8AC3E}">
        <p14:creationId xmlns:p14="http://schemas.microsoft.com/office/powerpoint/2010/main" val="39572728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864238"/>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74809" y="94797"/>
            <a:ext cx="6544612" cy="769441"/>
          </a:xfrm>
          <a:prstGeom prst="rect">
            <a:avLst/>
          </a:prstGeom>
        </p:spPr>
        <p:txBody>
          <a:bodyPr wrap="none">
            <a:spAutoFit/>
          </a:bodyPr>
          <a:lstStyle/>
          <a:p>
            <a:pPr fontAlgn="base">
              <a:spcAft>
                <a:spcPct val="0"/>
              </a:spcAft>
              <a:defRPr/>
            </a:pPr>
            <a:r>
              <a:rPr lang="en-GB" sz="2200" b="1" dirty="0">
                <a:solidFill>
                  <a:schemeClr val="accent1">
                    <a:lumMod val="75000"/>
                  </a:schemeClr>
                </a:solidFill>
                <a:latin typeface="Calibri" pitchFamily="34" charset="0"/>
                <a:ea typeface="+mj-ea"/>
                <a:cs typeface="Calibri" pitchFamily="34" charset="0"/>
              </a:rPr>
              <a:t>Key results – Feedback on future survival and recovery</a:t>
            </a:r>
          </a:p>
          <a:p>
            <a:pPr fontAlgn="base">
              <a:spcAft>
                <a:spcPct val="0"/>
              </a:spcAft>
              <a:defRPr/>
            </a:pPr>
            <a:r>
              <a:rPr lang="en-GB" sz="2200" b="1" dirty="0">
                <a:solidFill>
                  <a:schemeClr val="accent1">
                    <a:lumMod val="75000"/>
                  </a:schemeClr>
                </a:solidFill>
                <a:latin typeface="Calibri" pitchFamily="34" charset="0"/>
                <a:ea typeface="+mj-ea"/>
                <a:cs typeface="Calibri" pitchFamily="34" charset="0"/>
              </a:rPr>
              <a:t>(sample of businesses)</a:t>
            </a:r>
          </a:p>
        </p:txBody>
      </p:sp>
      <p:sp>
        <p:nvSpPr>
          <p:cNvPr id="15" name="Rectangular Callout 14"/>
          <p:cNvSpPr/>
          <p:nvPr/>
        </p:nvSpPr>
        <p:spPr>
          <a:xfrm>
            <a:off x="6285715" y="4149081"/>
            <a:ext cx="2664296" cy="2393270"/>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Not sure there is a way to survive... food costs doubling almost month on month, insurance premiums up 50% - gas and electric up from £3k a year to £14k a year, staffing costs increasing year on year.  Additional costs per night may price guests out of the market.</a:t>
            </a:r>
          </a:p>
        </p:txBody>
      </p:sp>
      <p:sp>
        <p:nvSpPr>
          <p:cNvPr id="19" name="Rectangular Callout 18"/>
          <p:cNvSpPr/>
          <p:nvPr/>
        </p:nvSpPr>
        <p:spPr>
          <a:xfrm>
            <a:off x="3319676" y="3839336"/>
            <a:ext cx="2664296" cy="1821901"/>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Make all Airbnb type properties pay their way and be subject to all the legislation we do.  At the very minimum they should not be able to operate unless they are registered so you know who they are and should have basic food hygiene, fire regulations etc.</a:t>
            </a:r>
            <a:endParaRPr lang="en-GB" sz="1400" dirty="0"/>
          </a:p>
        </p:txBody>
      </p:sp>
      <p:sp>
        <p:nvSpPr>
          <p:cNvPr id="21" name="Rectangular Callout 20"/>
          <p:cNvSpPr/>
          <p:nvPr/>
        </p:nvSpPr>
        <p:spPr>
          <a:xfrm>
            <a:off x="6285715" y="1052739"/>
            <a:ext cx="2664296" cy="259228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I would like help with the utility bills as it has been so costly it has taken a lot of our reserves. I would like the government to give us financial help with tax, vat wise and any other help they could give. We have had the hardest three years since we took over in 2019 that it is now affecting my health from all the stress.</a:t>
            </a:r>
            <a:endParaRPr lang="en-GB" sz="1400" dirty="0"/>
          </a:p>
        </p:txBody>
      </p:sp>
      <p:sp>
        <p:nvSpPr>
          <p:cNvPr id="22" name="Rectangular Callout 21"/>
          <p:cNvSpPr/>
          <p:nvPr/>
        </p:nvSpPr>
        <p:spPr>
          <a:xfrm>
            <a:off x="3329348" y="6023002"/>
            <a:ext cx="2664296" cy="537166"/>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Lower everything.. Energy, Vat personal tax.</a:t>
            </a:r>
            <a:endParaRPr lang="en-GB" sz="1400" dirty="0"/>
          </a:p>
        </p:txBody>
      </p:sp>
      <p:sp>
        <p:nvSpPr>
          <p:cNvPr id="20" name="Rectangular Callout 19"/>
          <p:cNvSpPr/>
          <p:nvPr/>
        </p:nvSpPr>
        <p:spPr>
          <a:xfrm>
            <a:off x="193989" y="1052738"/>
            <a:ext cx="2937850" cy="446449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1 - help with staff. We have tried recruiting basic maintenance/cleaning help, but not found people applying for roles (tried job centre, kickstarter etc.).</a:t>
            </a:r>
          </a:p>
          <a:p>
            <a:pPr algn="ctr"/>
            <a:endParaRPr lang="en-US" sz="1400" dirty="0"/>
          </a:p>
          <a:p>
            <a:pPr algn="ctr"/>
            <a:r>
              <a:rPr lang="en-US" sz="1400" dirty="0"/>
              <a:t>2 -VAT fairness. We voluntarily registered for VAT based on predicted growth, which hasn't materialised, but now it makes us 20% more expensive than Airbnb/small hospitality providers - many holiday let/second homeowners who still pay council tax and below VAT threshold or register multiple businesses to keep just one property per business can easily undercut us. Fair VAT rules so that we are all able to compete on a level playing field with second home owners.</a:t>
            </a:r>
            <a:endParaRPr lang="en-GB" sz="1400" dirty="0"/>
          </a:p>
        </p:txBody>
      </p:sp>
      <p:sp>
        <p:nvSpPr>
          <p:cNvPr id="12" name="Rectangular Callout 15">
            <a:extLst>
              <a:ext uri="{FF2B5EF4-FFF2-40B4-BE49-F238E27FC236}">
                <a16:creationId xmlns:a16="http://schemas.microsoft.com/office/drawing/2014/main" id="{9E5C961C-1F7E-49EA-95C5-6A5AD2F53E15}"/>
              </a:ext>
            </a:extLst>
          </p:cNvPr>
          <p:cNvSpPr/>
          <p:nvPr/>
        </p:nvSpPr>
        <p:spPr>
          <a:xfrm>
            <a:off x="3328611" y="1077771"/>
            <a:ext cx="2664296" cy="2376260"/>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Cut in VAT rates to a minimum of 12.5% but preferably 5% - we were able to reinvest in the business / building and stay competitive.  Help with gas / electric - currently have a 500% increase in rates. 500%! Going from approx. £3600/year to £18,000 approx. Completely unmanageable as we cannot pass on these costs to the guests.</a:t>
            </a:r>
            <a:endParaRPr lang="en-GB" sz="1400" dirty="0"/>
          </a:p>
        </p:txBody>
      </p:sp>
      <p:sp>
        <p:nvSpPr>
          <p:cNvPr id="14" name="Rectangular Callout 14">
            <a:extLst>
              <a:ext uri="{FF2B5EF4-FFF2-40B4-BE49-F238E27FC236}">
                <a16:creationId xmlns:a16="http://schemas.microsoft.com/office/drawing/2014/main" id="{08533AB4-A989-4EA5-9EB7-E2B6310789CD}"/>
              </a:ext>
            </a:extLst>
          </p:cNvPr>
          <p:cNvSpPr/>
          <p:nvPr/>
        </p:nvSpPr>
        <p:spPr>
          <a:xfrm>
            <a:off x="193989" y="6030470"/>
            <a:ext cx="2937849" cy="592322"/>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Increase level of revenue at which VAT commences.</a:t>
            </a:r>
          </a:p>
        </p:txBody>
      </p:sp>
      <p:sp>
        <p:nvSpPr>
          <p:cNvPr id="2" name="Slide Number Placeholder 1">
            <a:extLst>
              <a:ext uri="{FF2B5EF4-FFF2-40B4-BE49-F238E27FC236}">
                <a16:creationId xmlns:a16="http://schemas.microsoft.com/office/drawing/2014/main" id="{3CE5702F-129F-4E47-9687-69E330AE12AD}"/>
              </a:ext>
            </a:extLst>
          </p:cNvPr>
          <p:cNvSpPr>
            <a:spLocks noGrp="1"/>
          </p:cNvSpPr>
          <p:nvPr>
            <p:ph type="sldNum" sz="quarter" idx="12"/>
          </p:nvPr>
        </p:nvSpPr>
        <p:spPr>
          <a:xfrm>
            <a:off x="6816411" y="6526847"/>
            <a:ext cx="2133600" cy="365125"/>
          </a:xfrm>
        </p:spPr>
        <p:txBody>
          <a:bodyPr/>
          <a:lstStyle/>
          <a:p>
            <a:fld id="{F9499BC9-3262-48D8-BE6C-850D19DED04D}" type="slidenum">
              <a:rPr lang="en-GB" smtClean="0"/>
              <a:t>29</a:t>
            </a:fld>
            <a:endParaRPr lang="en-GB" dirty="0"/>
          </a:p>
        </p:txBody>
      </p:sp>
    </p:spTree>
    <p:extLst>
      <p:ext uri="{BB962C8B-B14F-4D97-AF65-F5344CB8AC3E}">
        <p14:creationId xmlns:p14="http://schemas.microsoft.com/office/powerpoint/2010/main" val="2144225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192618" y="949085"/>
            <a:ext cx="8784976" cy="6124754"/>
          </a:xfrm>
          <a:prstGeom prst="rect">
            <a:avLst/>
          </a:prstGeom>
        </p:spPr>
        <p:txBody>
          <a:bodyPr wrap="square">
            <a:spAutoFit/>
          </a:bodyPr>
          <a:lstStyle/>
          <a:p>
            <a:pPr marL="285750" indent="-285750">
              <a:buFont typeface="Arial" panose="020B0604020202020204" pitchFamily="34" charset="0"/>
              <a:buChar char="•"/>
            </a:pPr>
            <a:r>
              <a:rPr lang="en-US" sz="1400" b="1" dirty="0">
                <a:solidFill>
                  <a:srgbClr val="1F497D"/>
                </a:solidFill>
              </a:rPr>
              <a:t>Inflationary pressures - </a:t>
            </a:r>
            <a:r>
              <a:rPr lang="en-GB" sz="1400" dirty="0">
                <a:solidFill>
                  <a:schemeClr val="tx2"/>
                </a:solidFill>
              </a:rPr>
              <a:t>When asked w</a:t>
            </a:r>
            <a:r>
              <a:rPr lang="en-US" sz="1400" dirty="0">
                <a:solidFill>
                  <a:schemeClr val="tx2"/>
                </a:solidFill>
              </a:rPr>
              <a:t>hat they think will be the approximate total change in their businesses' operational costs as a result of these inflationary items, the largest proportion of businesses (37%) said they are likely to increase by more than 20%, 25% by between 16-20% and 20% by between 11-15%.</a:t>
            </a:r>
          </a:p>
          <a:p>
            <a:pPr marL="285750" indent="-285750">
              <a:buFont typeface="Arial" panose="020B0604020202020204" pitchFamily="34" charset="0"/>
              <a:buChar char="•"/>
            </a:pPr>
            <a:endParaRPr lang="en-US" sz="1400" dirty="0">
              <a:solidFill>
                <a:schemeClr val="tx2"/>
              </a:solidFill>
            </a:endParaRPr>
          </a:p>
          <a:p>
            <a:pPr marL="285750" indent="-285750">
              <a:buFont typeface="Arial" panose="020B0604020202020204" pitchFamily="34" charset="0"/>
              <a:buChar char="•"/>
            </a:pPr>
            <a:r>
              <a:rPr lang="en-US" sz="1400" b="1" dirty="0">
                <a:solidFill>
                  <a:schemeClr val="tx2"/>
                </a:solidFill>
              </a:rPr>
              <a:t>Inflationary pressures- </a:t>
            </a:r>
            <a:r>
              <a:rPr lang="en-GB" sz="1400" dirty="0">
                <a:solidFill>
                  <a:schemeClr val="tx2"/>
                </a:solidFill>
              </a:rPr>
              <a:t>When asked h</a:t>
            </a:r>
            <a:r>
              <a:rPr lang="en-US" sz="1400" dirty="0">
                <a:solidFill>
                  <a:schemeClr val="tx2"/>
                </a:solidFill>
              </a:rPr>
              <a:t>ow their business was responding to the rising costs</a:t>
            </a:r>
            <a:r>
              <a:rPr lang="en-GB" sz="1400" dirty="0">
                <a:solidFill>
                  <a:srgbClr val="1F497D"/>
                </a:solidFill>
                <a:ea typeface="Times New Roman" panose="02020603050405020304" pitchFamily="18" charset="0"/>
              </a:rPr>
              <a:t>, 81% of all businesses said they had increased their prices including 30% in each case by up to 5% or by more than 5% but less than 10% and 21% by 10% or more.  41</a:t>
            </a:r>
            <a:r>
              <a:rPr lang="en-GB" sz="1400" dirty="0">
                <a:solidFill>
                  <a:srgbClr val="1F497D"/>
                </a:solidFill>
                <a:effectLst/>
                <a:ea typeface="Times New Roman" panose="02020603050405020304" pitchFamily="18" charset="0"/>
              </a:rPr>
              <a:t>% of all businesses said they wer</a:t>
            </a:r>
            <a:r>
              <a:rPr lang="en-GB" sz="1400" dirty="0">
                <a:solidFill>
                  <a:srgbClr val="1F497D"/>
                </a:solidFill>
                <a:ea typeface="Times New Roman" panose="02020603050405020304" pitchFamily="18" charset="0"/>
              </a:rPr>
              <a:t>e delaying refreshment/maintenance of their business premises and 39% were </a:t>
            </a:r>
            <a:r>
              <a:rPr lang="en-GB" sz="1400" dirty="0">
                <a:solidFill>
                  <a:srgbClr val="1F497D"/>
                </a:solidFill>
                <a:effectLst/>
                <a:ea typeface="Times New Roman" panose="02020603050405020304" pitchFamily="18" charset="0"/>
              </a:rPr>
              <a:t>delaying/cancelling investment in new developments.  32% were closing for a period of time.</a:t>
            </a:r>
            <a:endParaRPr lang="en-GB" sz="1400" b="1" dirty="0">
              <a:solidFill>
                <a:srgbClr val="1F497D"/>
              </a:solidFill>
            </a:endParaRPr>
          </a:p>
          <a:p>
            <a:pPr marL="285750" indent="-285750">
              <a:buFont typeface="Arial" panose="020B0604020202020204" pitchFamily="34" charset="0"/>
              <a:buChar char="•"/>
            </a:pPr>
            <a:endParaRPr lang="en-GB" sz="1400" b="1" dirty="0">
              <a:solidFill>
                <a:srgbClr val="1F497D"/>
              </a:solidFill>
            </a:endParaRPr>
          </a:p>
          <a:p>
            <a:pPr marL="285750" indent="-285750">
              <a:buFont typeface="Arial" panose="020B0604020202020204" pitchFamily="34" charset="0"/>
              <a:buChar char="•"/>
            </a:pPr>
            <a:r>
              <a:rPr lang="en-GB" sz="1400" b="1" dirty="0">
                <a:solidFill>
                  <a:srgbClr val="1F497D"/>
                </a:solidFill>
              </a:rPr>
              <a:t>Cash reserves - </a:t>
            </a:r>
            <a:r>
              <a:rPr lang="en-GB" sz="1400" dirty="0">
                <a:solidFill>
                  <a:srgbClr val="1F497D"/>
                </a:solidFill>
              </a:rPr>
              <a:t>When asked how many months cash reserves they had, 25% of all businesses said they had more than 2 months but less than 6 months available and a further 23% said they had more than 6 months.  24% of businesses said they only had up to 2 months cash reserves available and 17% said they had none.  9% of businesses didn’t know/were unsure how many months cash reserves they had.</a:t>
            </a:r>
          </a:p>
          <a:p>
            <a:pPr marL="285750" indent="-285750">
              <a:buFont typeface="Arial" panose="020B0604020202020204" pitchFamily="34" charset="0"/>
              <a:buChar char="•"/>
            </a:pPr>
            <a:endParaRPr lang="en-GB" sz="1400" dirty="0">
              <a:solidFill>
                <a:srgbClr val="1F497D"/>
              </a:solidFill>
            </a:endParaRPr>
          </a:p>
          <a:p>
            <a:pPr marL="285750" indent="-285750">
              <a:buFont typeface="Arial" panose="020B0604020202020204" pitchFamily="34" charset="0"/>
              <a:buChar char="•"/>
            </a:pPr>
            <a:r>
              <a:rPr lang="en-GB" sz="1400" b="1" dirty="0">
                <a:solidFill>
                  <a:srgbClr val="1F497D"/>
                </a:solidFill>
              </a:rPr>
              <a:t>Survivability - </a:t>
            </a:r>
            <a:r>
              <a:rPr lang="en-GB" sz="1400" dirty="0">
                <a:solidFill>
                  <a:srgbClr val="1F497D"/>
                </a:solidFill>
              </a:rPr>
              <a:t>When asked which period they currently anticipate is the furthest that their business will be able to survive until without further support, 41% of all businesses said beyond Summer 2023 (after 31</a:t>
            </a:r>
            <a:r>
              <a:rPr lang="en-GB" sz="1400" baseline="30000" dirty="0">
                <a:solidFill>
                  <a:srgbClr val="1F497D"/>
                </a:solidFill>
              </a:rPr>
              <a:t>st</a:t>
            </a:r>
            <a:r>
              <a:rPr lang="en-GB" sz="1400" dirty="0">
                <a:solidFill>
                  <a:srgbClr val="1F497D"/>
                </a:solidFill>
              </a:rPr>
              <a:t> August 2023).  33% of businesses don’t know/were unsure.  12% of businesses felt they could only survive through until the Summer of 2023 (up to 31st August 2023), 6% up until the end of Spring 2023 (up to 1</a:t>
            </a:r>
            <a:r>
              <a:rPr lang="en-GB" sz="1400" baseline="30000" dirty="0">
                <a:solidFill>
                  <a:srgbClr val="1F497D"/>
                </a:solidFill>
              </a:rPr>
              <a:t>st</a:t>
            </a:r>
            <a:r>
              <a:rPr lang="en-GB" sz="1400" dirty="0">
                <a:solidFill>
                  <a:srgbClr val="1F497D"/>
                </a:solidFill>
              </a:rPr>
              <a:t> May 2023) and 7% up until the end of Winter 2023 (up to 31</a:t>
            </a:r>
            <a:r>
              <a:rPr lang="en-GB" sz="1400" baseline="30000" dirty="0">
                <a:solidFill>
                  <a:srgbClr val="1F497D"/>
                </a:solidFill>
              </a:rPr>
              <a:t>st</a:t>
            </a:r>
            <a:r>
              <a:rPr lang="en-GB" sz="1400" dirty="0">
                <a:solidFill>
                  <a:srgbClr val="1F497D"/>
                </a:solidFill>
              </a:rPr>
              <a:t> March 2023).  74% of businesses were confident to some degree in their assessment of how long they could survive. </a:t>
            </a:r>
          </a:p>
          <a:p>
            <a:pPr marL="285750" indent="-285750">
              <a:buFont typeface="Arial" panose="020B0604020202020204" pitchFamily="34" charset="0"/>
              <a:buChar char="•"/>
            </a:pPr>
            <a:endParaRPr lang="en-GB" sz="1400" dirty="0">
              <a:solidFill>
                <a:srgbClr val="1F497D"/>
              </a:solidFill>
            </a:endParaRPr>
          </a:p>
          <a:p>
            <a:pPr marL="285750" indent="-285750">
              <a:buFont typeface="Arial" panose="020B0604020202020204" pitchFamily="34" charset="0"/>
              <a:buChar char="•"/>
            </a:pPr>
            <a:r>
              <a:rPr lang="en-GB" sz="1400" b="1" dirty="0">
                <a:solidFill>
                  <a:srgbClr val="1F497D"/>
                </a:solidFill>
                <a:effectLst/>
                <a:ea typeface="Times New Roman" panose="02020603050405020304" pitchFamily="18" charset="0"/>
                <a:cs typeface="Calibri" panose="020F0502020204030204" pitchFamily="34" charset="0"/>
              </a:rPr>
              <a:t>Recruitment – </a:t>
            </a:r>
            <a:r>
              <a:rPr lang="en-GB" sz="1400" dirty="0">
                <a:solidFill>
                  <a:srgbClr val="1F497D"/>
                </a:solidFill>
              </a:rPr>
              <a:t>16% of all businesses were currently recruiting.  The largest proportion of businesses (who were recruiting) were doing so for part-time temporary/seasonal positions (59%) and full-time permanent positions (54%).  43% of businesses (who were recruiting) were looking for cleaning/housekeeping staff, 35% for front of house/reception positions and 28% for chefs. </a:t>
            </a:r>
          </a:p>
          <a:p>
            <a:pPr marL="285750" indent="-285750">
              <a:buFont typeface="Arial" panose="020B0604020202020204" pitchFamily="34" charset="0"/>
              <a:buChar char="•"/>
            </a:pPr>
            <a:endParaRPr lang="en-GB" sz="1400" dirty="0">
              <a:solidFill>
                <a:srgbClr val="1F497D"/>
              </a:solidFill>
            </a:endParaRPr>
          </a:p>
          <a:p>
            <a:pPr marL="285750" indent="-285750">
              <a:buFont typeface="Arial" panose="020B0604020202020204" pitchFamily="34" charset="0"/>
              <a:buChar char="•"/>
            </a:pPr>
            <a:endParaRPr lang="en-GB" sz="1400" b="1" dirty="0">
              <a:solidFill>
                <a:srgbClr val="1F497D"/>
              </a:solidFill>
            </a:endParaRPr>
          </a:p>
        </p:txBody>
      </p:sp>
      <p:cxnSp>
        <p:nvCxnSpPr>
          <p:cNvPr id="11" name="Straight Connector 10"/>
          <p:cNvCxnSpPr/>
          <p:nvPr/>
        </p:nvCxnSpPr>
        <p:spPr>
          <a:xfrm flipV="1">
            <a:off x="0" y="692696"/>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FCB59596-0325-489B-95CF-DB66DE494701}"/>
              </a:ext>
            </a:extLst>
          </p:cNvPr>
          <p:cNvSpPr/>
          <p:nvPr/>
        </p:nvSpPr>
        <p:spPr>
          <a:xfrm>
            <a:off x="175992" y="54543"/>
            <a:ext cx="1338828" cy="471539"/>
          </a:xfrm>
          <a:prstGeom prst="rect">
            <a:avLst/>
          </a:prstGeom>
        </p:spPr>
        <p:txBody>
          <a:bodyPr wrap="non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Headlines</a:t>
            </a:r>
          </a:p>
        </p:txBody>
      </p:sp>
      <p:sp>
        <p:nvSpPr>
          <p:cNvPr id="2" name="Slide Number Placeholder 1">
            <a:extLst>
              <a:ext uri="{FF2B5EF4-FFF2-40B4-BE49-F238E27FC236}">
                <a16:creationId xmlns:a16="http://schemas.microsoft.com/office/drawing/2014/main" id="{0EE113F1-076C-4436-B052-16420646F9F1}"/>
              </a:ext>
            </a:extLst>
          </p:cNvPr>
          <p:cNvSpPr>
            <a:spLocks noGrp="1"/>
          </p:cNvSpPr>
          <p:nvPr>
            <p:ph type="sldNum" sz="quarter" idx="12"/>
          </p:nvPr>
        </p:nvSpPr>
        <p:spPr>
          <a:xfrm>
            <a:off x="6843994" y="6460389"/>
            <a:ext cx="2133600" cy="365125"/>
          </a:xfrm>
        </p:spPr>
        <p:txBody>
          <a:bodyPr/>
          <a:lstStyle/>
          <a:p>
            <a:fld id="{F9499BC9-3262-48D8-BE6C-850D19DED04D}" type="slidenum">
              <a:rPr lang="en-GB" smtClean="0"/>
              <a:t>3</a:t>
            </a:fld>
            <a:endParaRPr lang="en-GB" dirty="0"/>
          </a:p>
        </p:txBody>
      </p:sp>
    </p:spTree>
    <p:extLst>
      <p:ext uri="{BB962C8B-B14F-4D97-AF65-F5344CB8AC3E}">
        <p14:creationId xmlns:p14="http://schemas.microsoft.com/office/powerpoint/2010/main" val="16414344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725487" y="692696"/>
            <a:ext cx="7772400" cy="2673350"/>
          </a:xfrm>
          <a:prstGeom prst="rect">
            <a:avLst/>
          </a:prstGeom>
        </p:spPr>
        <p:txBody>
          <a:bodyPr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endParaRPr lang="en-US" sz="2000" b="1" dirty="0">
              <a:solidFill>
                <a:schemeClr val="accent5"/>
              </a:solidFill>
            </a:endParaRPr>
          </a:p>
          <a:p>
            <a:pPr>
              <a:defRPr/>
            </a:pPr>
            <a:endParaRPr lang="en-US" sz="2000" b="1" dirty="0">
              <a:solidFill>
                <a:schemeClr val="accent1"/>
              </a:solidFill>
            </a:endParaRPr>
          </a:p>
          <a:p>
            <a:pPr>
              <a:defRPr/>
            </a:pPr>
            <a:endParaRPr lang="en-US" sz="2000" b="1" dirty="0">
              <a:solidFill>
                <a:schemeClr val="accent1"/>
              </a:solidFill>
            </a:endParaRPr>
          </a:p>
          <a:p>
            <a:r>
              <a:rPr lang="en-GB" sz="2000" b="1" dirty="0">
                <a:solidFill>
                  <a:schemeClr val="accent1">
                    <a:lumMod val="75000"/>
                  </a:schemeClr>
                </a:solidFill>
              </a:rPr>
              <a:t>Great South West Tourism Partnership</a:t>
            </a:r>
          </a:p>
          <a:p>
            <a:r>
              <a:rPr lang="en-GB" sz="2000" b="1" dirty="0">
                <a:solidFill>
                  <a:schemeClr val="accent1">
                    <a:lumMod val="75000"/>
                  </a:schemeClr>
                </a:solidFill>
              </a:rPr>
              <a:t>Cost of Living Business Impact Survey</a:t>
            </a:r>
          </a:p>
          <a:p>
            <a:r>
              <a:rPr lang="en-GB" sz="2000" b="1" dirty="0">
                <a:solidFill>
                  <a:schemeClr val="accent1">
                    <a:lumMod val="75000"/>
                  </a:schemeClr>
                </a:solidFill>
              </a:rPr>
              <a:t>February 2023</a:t>
            </a:r>
          </a:p>
          <a:p>
            <a:r>
              <a:rPr lang="en-GB" sz="2000" b="1" dirty="0">
                <a:solidFill>
                  <a:schemeClr val="accent1">
                    <a:lumMod val="75000"/>
                  </a:schemeClr>
                </a:solidFill>
              </a:rPr>
              <a:t>(covering 1</a:t>
            </a:r>
            <a:r>
              <a:rPr lang="en-GB" sz="2000" b="1" baseline="30000" dirty="0">
                <a:solidFill>
                  <a:schemeClr val="accent1">
                    <a:lumMod val="75000"/>
                  </a:schemeClr>
                </a:solidFill>
              </a:rPr>
              <a:t>st</a:t>
            </a:r>
            <a:r>
              <a:rPr lang="en-GB" sz="2000" b="1" dirty="0">
                <a:solidFill>
                  <a:schemeClr val="accent1">
                    <a:lumMod val="75000"/>
                  </a:schemeClr>
                </a:solidFill>
              </a:rPr>
              <a:t> July to 31</a:t>
            </a:r>
            <a:r>
              <a:rPr lang="en-GB" sz="2000" b="1" baseline="30000" dirty="0">
                <a:solidFill>
                  <a:schemeClr val="accent1">
                    <a:lumMod val="75000"/>
                  </a:schemeClr>
                </a:solidFill>
              </a:rPr>
              <a:t>st</a:t>
            </a:r>
            <a:r>
              <a:rPr lang="en-GB" sz="2000" b="1" dirty="0">
                <a:solidFill>
                  <a:schemeClr val="accent1">
                    <a:lumMod val="75000"/>
                  </a:schemeClr>
                </a:solidFill>
              </a:rPr>
              <a:t> December 2022)</a:t>
            </a:r>
            <a:endParaRPr lang="en-GB" sz="2000" dirty="0">
              <a:solidFill>
                <a:schemeClr val="accent1">
                  <a:lumMod val="75000"/>
                </a:schemeClr>
              </a:solidFill>
            </a:endParaRPr>
          </a:p>
          <a:p>
            <a:endParaRPr lang="en-GB" sz="2000" b="1" dirty="0">
              <a:solidFill>
                <a:schemeClr val="accent1">
                  <a:lumMod val="75000"/>
                </a:schemeClr>
              </a:solidFill>
            </a:endParaRPr>
          </a:p>
          <a:p>
            <a:endParaRPr lang="en-GB" sz="2000" dirty="0">
              <a:solidFill>
                <a:schemeClr val="accent1">
                  <a:lumMod val="75000"/>
                </a:schemeClr>
              </a:solidFill>
            </a:endParaRPr>
          </a:p>
          <a:p>
            <a:pPr>
              <a:defRPr/>
            </a:pPr>
            <a:r>
              <a:rPr lang="en-US" sz="1600" b="1" dirty="0">
                <a:solidFill>
                  <a:schemeClr val="bg1">
                    <a:lumMod val="50000"/>
                  </a:schemeClr>
                </a:solidFill>
              </a:rPr>
              <a:t>The South West Research Company Ltd</a:t>
            </a:r>
            <a:br>
              <a:rPr lang="en-US" sz="1600" b="1" dirty="0">
                <a:solidFill>
                  <a:schemeClr val="bg1">
                    <a:lumMod val="50000"/>
                  </a:schemeClr>
                </a:solidFill>
              </a:rPr>
            </a:br>
            <a:br>
              <a:rPr lang="en-US" sz="1600" dirty="0">
                <a:solidFill>
                  <a:schemeClr val="bg1">
                    <a:lumMod val="50000"/>
                  </a:schemeClr>
                </a:solidFill>
              </a:rPr>
            </a:br>
            <a:r>
              <a:rPr lang="en-US" sz="1600" b="1" dirty="0">
                <a:solidFill>
                  <a:schemeClr val="bg1">
                    <a:lumMod val="50000"/>
                  </a:schemeClr>
                </a:solidFill>
              </a:rPr>
              <a:t>www.tswrc.co.uk</a:t>
            </a:r>
          </a:p>
        </p:txBody>
      </p:sp>
      <p:pic>
        <p:nvPicPr>
          <p:cNvPr id="6" name="Picture 5" descr="A white sign with black text&#10;&#10;Description automatically generated with medium confidence">
            <a:extLst>
              <a:ext uri="{FF2B5EF4-FFF2-40B4-BE49-F238E27FC236}">
                <a16:creationId xmlns:a16="http://schemas.microsoft.com/office/drawing/2014/main" id="{9EDD16BA-F736-4E08-BB39-8351AF087F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1427" y="3429000"/>
            <a:ext cx="1361905" cy="1428571"/>
          </a:xfrm>
          <a:prstGeom prst="rect">
            <a:avLst/>
          </a:prstGeom>
        </p:spPr>
      </p:pic>
      <p:pic>
        <p:nvPicPr>
          <p:cNvPr id="7" name="Picture 6">
            <a:extLst>
              <a:ext uri="{FF2B5EF4-FFF2-40B4-BE49-F238E27FC236}">
                <a16:creationId xmlns:a16="http://schemas.microsoft.com/office/drawing/2014/main" id="{F83D29EE-864C-44BF-8E39-2172426AF1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049447"/>
            <a:ext cx="9144000" cy="808553"/>
          </a:xfrm>
          <a:prstGeom prst="rect">
            <a:avLst/>
          </a:prstGeom>
        </p:spPr>
      </p:pic>
      <p:pic>
        <p:nvPicPr>
          <p:cNvPr id="3" name="Picture 2" descr="Map&#10;&#10;Description automatically generated">
            <a:extLst>
              <a:ext uri="{FF2B5EF4-FFF2-40B4-BE49-F238E27FC236}">
                <a16:creationId xmlns:a16="http://schemas.microsoft.com/office/drawing/2014/main" id="{64253A0C-3330-41E0-8B09-4DEEA466530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83509" y="4979900"/>
            <a:ext cx="2277739" cy="1185404"/>
          </a:xfrm>
          <a:prstGeom prst="rect">
            <a:avLst/>
          </a:prstGeom>
        </p:spPr>
      </p:pic>
    </p:spTree>
    <p:extLst>
      <p:ext uri="{BB962C8B-B14F-4D97-AF65-F5344CB8AC3E}">
        <p14:creationId xmlns:p14="http://schemas.microsoft.com/office/powerpoint/2010/main" val="4070657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692696"/>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166406" y="764704"/>
            <a:ext cx="8784976" cy="738664"/>
          </a:xfrm>
          <a:prstGeom prst="rect">
            <a:avLst/>
          </a:prstGeom>
        </p:spPr>
        <p:txBody>
          <a:bodyPr wrap="square">
            <a:spAutoFit/>
          </a:bodyPr>
          <a:lstStyle/>
          <a:p>
            <a:pPr marL="285750" indent="-285750">
              <a:buFont typeface="Arial" panose="020B0604020202020204" pitchFamily="34" charset="0"/>
              <a:buChar char="•"/>
            </a:pPr>
            <a:endParaRPr lang="en-GB" sz="1400" dirty="0">
              <a:solidFill>
                <a:srgbClr val="FF0000"/>
              </a:solidFill>
            </a:endParaRPr>
          </a:p>
          <a:p>
            <a:endParaRPr lang="en-GB" sz="1400" dirty="0">
              <a:solidFill>
                <a:srgbClr val="FF0000"/>
              </a:solidFill>
            </a:endParaRPr>
          </a:p>
          <a:p>
            <a:pPr marL="285750" indent="-285750">
              <a:buFont typeface="Arial" panose="020B0604020202020204" pitchFamily="34" charset="0"/>
              <a:buChar char="•"/>
            </a:pPr>
            <a:endParaRPr lang="en-GB" sz="1400" dirty="0">
              <a:solidFill>
                <a:srgbClr val="FF0000"/>
              </a:solidFill>
            </a:endParaRPr>
          </a:p>
        </p:txBody>
      </p:sp>
      <p:sp>
        <p:nvSpPr>
          <p:cNvPr id="5" name="Rectangle 4">
            <a:extLst>
              <a:ext uri="{FF2B5EF4-FFF2-40B4-BE49-F238E27FC236}">
                <a16:creationId xmlns:a16="http://schemas.microsoft.com/office/drawing/2014/main" id="{FCB59596-0325-489B-95CF-DB66DE494701}"/>
              </a:ext>
            </a:extLst>
          </p:cNvPr>
          <p:cNvSpPr/>
          <p:nvPr/>
        </p:nvSpPr>
        <p:spPr>
          <a:xfrm>
            <a:off x="175992" y="54543"/>
            <a:ext cx="1338828" cy="471539"/>
          </a:xfrm>
          <a:prstGeom prst="rect">
            <a:avLst/>
          </a:prstGeom>
        </p:spPr>
        <p:txBody>
          <a:bodyPr wrap="non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Headlines</a:t>
            </a:r>
          </a:p>
        </p:txBody>
      </p:sp>
      <p:sp>
        <p:nvSpPr>
          <p:cNvPr id="2" name="Slide Number Placeholder 1">
            <a:extLst>
              <a:ext uri="{FF2B5EF4-FFF2-40B4-BE49-F238E27FC236}">
                <a16:creationId xmlns:a16="http://schemas.microsoft.com/office/drawing/2014/main" id="{0EE113F1-076C-4436-B052-16420646F9F1}"/>
              </a:ext>
            </a:extLst>
          </p:cNvPr>
          <p:cNvSpPr>
            <a:spLocks noGrp="1"/>
          </p:cNvSpPr>
          <p:nvPr>
            <p:ph type="sldNum" sz="quarter" idx="12"/>
          </p:nvPr>
        </p:nvSpPr>
        <p:spPr/>
        <p:txBody>
          <a:bodyPr/>
          <a:lstStyle/>
          <a:p>
            <a:fld id="{F9499BC9-3262-48D8-BE6C-850D19DED04D}" type="slidenum">
              <a:rPr lang="en-GB" smtClean="0"/>
              <a:t>4</a:t>
            </a:fld>
            <a:endParaRPr lang="en-GB" dirty="0"/>
          </a:p>
        </p:txBody>
      </p:sp>
      <p:sp>
        <p:nvSpPr>
          <p:cNvPr id="4" name="TextBox 3">
            <a:extLst>
              <a:ext uri="{FF2B5EF4-FFF2-40B4-BE49-F238E27FC236}">
                <a16:creationId xmlns:a16="http://schemas.microsoft.com/office/drawing/2014/main" id="{9196FC2B-23CD-40D5-CBA4-2A4B8DE6E6FA}"/>
              </a:ext>
            </a:extLst>
          </p:cNvPr>
          <p:cNvSpPr txBox="1"/>
          <p:nvPr/>
        </p:nvSpPr>
        <p:spPr>
          <a:xfrm>
            <a:off x="199800" y="764704"/>
            <a:ext cx="8801602" cy="6671057"/>
          </a:xfrm>
          <a:prstGeom prst="rect">
            <a:avLst/>
          </a:prstGeom>
          <a:noFill/>
        </p:spPr>
        <p:txBody>
          <a:bodyPr wrap="square">
            <a:spAutoFit/>
          </a:bodyPr>
          <a:lstStyle/>
          <a:p>
            <a:pPr marL="285750" indent="-285750">
              <a:spcBef>
                <a:spcPts val="312"/>
              </a:spcBef>
              <a:buFont typeface="Arial" panose="020B0604020202020204" pitchFamily="34" charset="0"/>
              <a:buChar char="•"/>
            </a:pPr>
            <a:r>
              <a:rPr lang="en-GB" sz="1400" b="1" dirty="0">
                <a:solidFill>
                  <a:srgbClr val="1F497D"/>
                </a:solidFill>
              </a:rPr>
              <a:t>Recruitment -</a:t>
            </a:r>
            <a:r>
              <a:rPr lang="en-GB" sz="1400" dirty="0">
                <a:solidFill>
                  <a:srgbClr val="1F497D"/>
                </a:solidFill>
              </a:rPr>
              <a:t> In order to try and resolve any shortages in staff/recruitment issues they were experiencing, 67% of those businesses currently recruiting were paying higher wages, 36% were hiring unskilled staff and providing them with training and 33% had reduced their capacity, services or hours of opening.</a:t>
            </a:r>
          </a:p>
          <a:p>
            <a:pPr marL="285750" indent="-285750">
              <a:spcBef>
                <a:spcPts val="312"/>
              </a:spcBef>
              <a:buFont typeface="Arial" panose="020B0604020202020204" pitchFamily="34" charset="0"/>
              <a:buChar char="•"/>
            </a:pPr>
            <a:endParaRPr lang="en-US" sz="1400" b="1" dirty="0">
              <a:solidFill>
                <a:srgbClr val="1F497D"/>
              </a:solidFill>
            </a:endParaRPr>
          </a:p>
          <a:p>
            <a:pPr marL="285750" indent="-285750">
              <a:spcBef>
                <a:spcPts val="312"/>
              </a:spcBef>
              <a:buFont typeface="Arial" panose="020B0604020202020204" pitchFamily="34" charset="0"/>
              <a:buChar char="•"/>
            </a:pPr>
            <a:r>
              <a:rPr lang="en-US" sz="1400" b="1" dirty="0">
                <a:solidFill>
                  <a:srgbClr val="1F497D"/>
                </a:solidFill>
              </a:rPr>
              <a:t>Insurance premiums - </a:t>
            </a:r>
            <a:r>
              <a:rPr lang="en-US" sz="1400" dirty="0">
                <a:solidFill>
                  <a:srgbClr val="1F497D"/>
                </a:solidFill>
              </a:rPr>
              <a:t>80% of businesses said their insurance premium had increased compared with the previous year including 34% by between 6% and 10%, 12% in each case by up to 5% or by between 11% and 15% and 10% by between 16% and 20%.  3% of businesses said their premium had stayed the same, 1% that it had decreased and 14% didn’t know/were unsure.</a:t>
            </a:r>
          </a:p>
          <a:p>
            <a:pPr marL="285750" indent="-285750">
              <a:spcBef>
                <a:spcPts val="312"/>
              </a:spcBef>
              <a:buFont typeface="Arial" panose="020B0604020202020204" pitchFamily="34" charset="0"/>
              <a:buChar char="•"/>
            </a:pPr>
            <a:endParaRPr lang="en-US" sz="1400" dirty="0">
              <a:solidFill>
                <a:srgbClr val="1F497D"/>
              </a:solidFill>
            </a:endParaRPr>
          </a:p>
          <a:p>
            <a:pPr marL="285750" indent="-285750">
              <a:buFont typeface="Arial" panose="020B0604020202020204" pitchFamily="34" charset="0"/>
              <a:buChar char="•"/>
            </a:pPr>
            <a:r>
              <a:rPr lang="en-GB" sz="1400" b="1" dirty="0">
                <a:solidFill>
                  <a:srgbClr val="1F497D"/>
                </a:solidFill>
                <a:effectLst/>
                <a:ea typeface="Times New Roman" panose="02020603050405020304" pitchFamily="18" charset="0"/>
              </a:rPr>
              <a:t>Investment - </a:t>
            </a:r>
            <a:r>
              <a:rPr lang="en-GB" sz="1400" b="1" dirty="0">
                <a:solidFill>
                  <a:schemeClr val="tx2"/>
                </a:solidFill>
                <a:effectLst/>
                <a:ea typeface="Times New Roman" panose="02020603050405020304" pitchFamily="18" charset="0"/>
              </a:rPr>
              <a:t>T</a:t>
            </a:r>
            <a:r>
              <a:rPr lang="en-GB" sz="1400" dirty="0">
                <a:solidFill>
                  <a:schemeClr val="tx2"/>
                </a:solidFill>
              </a:rPr>
              <a:t>he proportion of businesses who had spent nothing/made no investment in their business during the winter of 2022/23, at 34%, was almost a threefold increase compared with the proportion of businesses usually not investing anything (12%). 44% of businesses spent £10k or less on investment in their business, a decrease of 6% compared with the usual proportion of businesses spending this amount (50%).  9% spent £11 to £25k, a decrease of 10% compared with the usual proportion of businesses spending this amount (19%) and 6% spent £26 to £50k, a decrease of 4% compared with the usual proportion of businesses spending this amount (10%).   Those investing £51k or more within each of the investment bands during the winter of 2022/23 remained broadly similar to usual.</a:t>
            </a:r>
          </a:p>
          <a:p>
            <a:pPr marL="285750" indent="-285750">
              <a:buFont typeface="Arial" panose="020B0604020202020204" pitchFamily="34" charset="0"/>
              <a:buChar char="•"/>
            </a:pPr>
            <a:endParaRPr lang="en-GB" sz="1400" b="1" dirty="0">
              <a:solidFill>
                <a:schemeClr val="tx2"/>
              </a:solidFill>
            </a:endParaRPr>
          </a:p>
          <a:p>
            <a:pPr marL="285750" indent="-285750">
              <a:buFont typeface="Arial" panose="020B0604020202020204" pitchFamily="34" charset="0"/>
              <a:buChar char="•"/>
            </a:pPr>
            <a:r>
              <a:rPr lang="en-GB" sz="1400" b="1" dirty="0">
                <a:solidFill>
                  <a:srgbClr val="1F497D"/>
                </a:solidFill>
              </a:rPr>
              <a:t>Business support - </a:t>
            </a:r>
            <a:r>
              <a:rPr lang="en-GB" sz="1400" dirty="0">
                <a:solidFill>
                  <a:srgbClr val="1F497D"/>
                </a:solidFill>
                <a:effectLst/>
                <a:ea typeface="Calibri" panose="020F0502020204030204" pitchFamily="34" charset="0"/>
              </a:rPr>
              <a:t>The top 3 priorities to help their business survive and grow over the next 12 months are;  75% would like a review </a:t>
            </a:r>
            <a:r>
              <a:rPr lang="en-US" sz="1400" dirty="0">
                <a:solidFill>
                  <a:schemeClr val="tx2"/>
                </a:solidFill>
              </a:rPr>
              <a:t>of the level of support offered in the Energy Bills Discount Scheme (ends 31/3/24);  63% would like a lower rate of VAT for tourism and hospitality businesses reintroduced and 19% would like to see UK workers encouraged to enter the industry.  In addition, 20% of all businesses mention ‘other’ priorities including issues relating to the fair regulation of all businesses including Airbnb’s, supporting businesses with rising energy costs, raising the VAT threshold and business rates support/reduction. </a:t>
            </a:r>
          </a:p>
          <a:p>
            <a:pPr marL="285750" indent="-285750">
              <a:buFont typeface="Arial" panose="020B0604020202020204" pitchFamily="34" charset="0"/>
              <a:buChar char="•"/>
            </a:pPr>
            <a:endParaRPr lang="en-US" sz="1400" dirty="0">
              <a:solidFill>
                <a:schemeClr val="tx2"/>
              </a:solidFill>
            </a:endParaRPr>
          </a:p>
          <a:p>
            <a:pPr marL="285750" indent="-285750">
              <a:buFont typeface="Arial" panose="020B0604020202020204" pitchFamily="34" charset="0"/>
              <a:buChar char="•"/>
            </a:pPr>
            <a:r>
              <a:rPr lang="en-US" sz="1400" b="1" dirty="0">
                <a:solidFill>
                  <a:schemeClr val="tx2"/>
                </a:solidFill>
              </a:rPr>
              <a:t>National domestic marketing campaign - </a:t>
            </a:r>
            <a:r>
              <a:rPr lang="en-GB" sz="1400" dirty="0">
                <a:solidFill>
                  <a:schemeClr val="tx2"/>
                </a:solidFill>
              </a:rPr>
              <a:t>61% of businesses said a national marketing campaign it is ‘very important’ (35%) or ‘important’ (26%) to the success of their business.</a:t>
            </a:r>
          </a:p>
          <a:p>
            <a:pPr marL="285750" indent="-285750">
              <a:buFont typeface="Arial" panose="020B0604020202020204" pitchFamily="34" charset="0"/>
              <a:buChar char="•"/>
            </a:pPr>
            <a:endParaRPr lang="en-US" sz="1400" dirty="0">
              <a:solidFill>
                <a:schemeClr val="tx2"/>
              </a:solidFill>
            </a:endParaRPr>
          </a:p>
          <a:p>
            <a:pPr marL="285750" indent="-285750">
              <a:buFont typeface="Arial" panose="020B0604020202020204" pitchFamily="34" charset="0"/>
              <a:buChar char="•"/>
            </a:pPr>
            <a:endParaRPr lang="en-US" sz="1400" dirty="0">
              <a:solidFill>
                <a:srgbClr val="1F497D"/>
              </a:solidFill>
            </a:endParaRPr>
          </a:p>
        </p:txBody>
      </p:sp>
    </p:spTree>
    <p:extLst>
      <p:ext uri="{BB962C8B-B14F-4D97-AF65-F5344CB8AC3E}">
        <p14:creationId xmlns:p14="http://schemas.microsoft.com/office/powerpoint/2010/main" val="2468602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58162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179512" y="19191"/>
            <a:ext cx="2208874" cy="471539"/>
          </a:xfrm>
          <a:prstGeom prst="rect">
            <a:avLst/>
          </a:prstGeom>
        </p:spPr>
        <p:txBody>
          <a:bodyPr wrap="non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Sample summary</a:t>
            </a:r>
          </a:p>
        </p:txBody>
      </p:sp>
      <p:sp>
        <p:nvSpPr>
          <p:cNvPr id="15" name="Rectangle 14"/>
          <p:cNvSpPr/>
          <p:nvPr/>
        </p:nvSpPr>
        <p:spPr>
          <a:xfrm>
            <a:off x="179512" y="571615"/>
            <a:ext cx="8856984" cy="5478423"/>
          </a:xfrm>
          <a:prstGeom prst="rect">
            <a:avLst/>
          </a:prstGeom>
        </p:spPr>
        <p:txBody>
          <a:bodyPr wrap="square">
            <a:spAutoFit/>
          </a:bodyPr>
          <a:lstStyle/>
          <a:p>
            <a:endParaRPr lang="en-GB" sz="1400" dirty="0">
              <a:solidFill>
                <a:srgbClr val="1F497D"/>
              </a:solidFill>
            </a:endParaRPr>
          </a:p>
          <a:p>
            <a:pPr marL="265113"/>
            <a:r>
              <a:rPr lang="en-GB" sz="1400" b="1" dirty="0">
                <a:solidFill>
                  <a:srgbClr val="1F497D"/>
                </a:solidFill>
              </a:rPr>
              <a:t>Sample profile </a:t>
            </a:r>
          </a:p>
          <a:p>
            <a:pPr marL="285750" indent="-285750">
              <a:buFont typeface="Arial" panose="020B0604020202020204" pitchFamily="34" charset="0"/>
              <a:buChar char="•"/>
            </a:pPr>
            <a:endParaRPr lang="en-GB" sz="1400" b="1" dirty="0">
              <a:solidFill>
                <a:srgbClr val="1F497D"/>
              </a:solidFill>
            </a:endParaRPr>
          </a:p>
          <a:p>
            <a:pPr marL="285750" indent="-285750">
              <a:buFont typeface="Arial" panose="020B0604020202020204" pitchFamily="34" charset="0"/>
              <a:buChar char="•"/>
            </a:pPr>
            <a:r>
              <a:rPr lang="en-GB" sz="1400" dirty="0">
                <a:solidFill>
                  <a:srgbClr val="1F497D"/>
                </a:solidFill>
              </a:rPr>
              <a:t>A total of 519 businesses responded to the survey although actual business representation will be larger due to a number of self-catering agencies responding.  National tourism survey data, local areas survey data and Cambridge Model data from 2019 has been used to model the outputs in this report.</a:t>
            </a:r>
          </a:p>
          <a:p>
            <a:pPr marL="285750" indent="-285750">
              <a:buFont typeface="Arial" panose="020B0604020202020204" pitchFamily="34" charset="0"/>
              <a:buChar char="•"/>
            </a:pPr>
            <a:endParaRPr lang="en-GB" sz="1400" b="1" dirty="0">
              <a:solidFill>
                <a:srgbClr val="1F497D"/>
              </a:solidFill>
            </a:endParaRPr>
          </a:p>
          <a:p>
            <a:pPr marL="285750" indent="-285750">
              <a:buFont typeface="Arial" panose="020B0604020202020204" pitchFamily="34" charset="0"/>
              <a:buChar char="•"/>
            </a:pPr>
            <a:r>
              <a:rPr lang="en-GB" sz="1400" dirty="0">
                <a:solidFill>
                  <a:srgbClr val="1F497D"/>
                </a:solidFill>
              </a:rPr>
              <a:t>68% of businesses responding to the survey were accommodation providers, 14% were food and drink businesses and 5% were a visitor/leisure attraction.  4% were a retail business and 1% in each case were a self catering agency or an event organiser.  5% categorised themselves as on 'other' business type including a beauty salon, taxi firm, tour guide/company, theatre etc.</a:t>
            </a:r>
          </a:p>
          <a:p>
            <a:pPr marL="285750" indent="-285750">
              <a:buFont typeface="Arial" panose="020B0604020202020204" pitchFamily="34" charset="0"/>
              <a:buChar char="•"/>
            </a:pPr>
            <a:endParaRPr lang="en-GB" sz="1400" dirty="0">
              <a:solidFill>
                <a:srgbClr val="1F497D"/>
              </a:solidFill>
            </a:endParaRPr>
          </a:p>
          <a:p>
            <a:pPr marL="285750" indent="-285750">
              <a:buFont typeface="Arial" panose="020B0604020202020204" pitchFamily="34" charset="0"/>
              <a:buChar char="•"/>
            </a:pPr>
            <a:r>
              <a:rPr lang="en-GB" sz="1400" dirty="0">
                <a:solidFill>
                  <a:srgbClr val="1F497D"/>
                </a:solidFill>
              </a:rPr>
              <a:t>63% of the accommodation businesses were self catering operators and 32% serviced accommodation providers.  5% were ‘other’ accommodation types including holiday parks and caravan/camping sites (2% each).</a:t>
            </a:r>
          </a:p>
          <a:p>
            <a:pPr marL="285750" indent="-285750">
              <a:buFont typeface="Arial" panose="020B0604020202020204" pitchFamily="34" charset="0"/>
              <a:buChar char="•"/>
            </a:pPr>
            <a:endParaRPr lang="en-GB" sz="1400" dirty="0">
              <a:solidFill>
                <a:srgbClr val="1F497D"/>
              </a:solidFill>
            </a:endParaRPr>
          </a:p>
          <a:p>
            <a:pPr marL="285750" indent="-285750">
              <a:buFont typeface="Arial" panose="020B0604020202020204" pitchFamily="34" charset="0"/>
              <a:buChar char="•"/>
            </a:pPr>
            <a:r>
              <a:rPr lang="en-GB" sz="1400" dirty="0">
                <a:solidFill>
                  <a:srgbClr val="1F497D"/>
                </a:solidFill>
              </a:rPr>
              <a:t>42% of the visitor/leisure attraction businesses were predominantly based outdoors and 31% had a good mix of both indoor and outdoor attractions/ entertainment/activities.  28% were predominantly based indoors.</a:t>
            </a:r>
          </a:p>
          <a:p>
            <a:pPr marL="285750" indent="-285750">
              <a:buFont typeface="Arial" panose="020B0604020202020204" pitchFamily="34" charset="0"/>
              <a:buChar char="•"/>
            </a:pPr>
            <a:endParaRPr lang="en-GB" sz="1400" dirty="0">
              <a:solidFill>
                <a:srgbClr val="1F497D"/>
              </a:solidFill>
            </a:endParaRPr>
          </a:p>
          <a:p>
            <a:pPr marL="285750" indent="-285750">
              <a:buFont typeface="Arial" panose="020B0604020202020204" pitchFamily="34" charset="0"/>
              <a:buChar char="•"/>
            </a:pPr>
            <a:r>
              <a:rPr lang="en-GB" sz="1400" dirty="0">
                <a:solidFill>
                  <a:srgbClr val="1F497D"/>
                </a:solidFill>
              </a:rPr>
              <a:t>53% of the businesses responding to the survey had a rateable value band of under £15,000 and 55% were currently not VAT registered.</a:t>
            </a:r>
          </a:p>
          <a:p>
            <a:endParaRPr lang="en-GB" sz="1400" dirty="0">
              <a:solidFill>
                <a:srgbClr val="1F497D"/>
              </a:solidFill>
            </a:endParaRPr>
          </a:p>
          <a:p>
            <a:pPr marL="285750" indent="-285750">
              <a:buFont typeface="Arial" panose="020B0604020202020204" pitchFamily="34" charset="0"/>
              <a:buChar char="•"/>
            </a:pPr>
            <a:r>
              <a:rPr lang="en-GB" sz="1400" dirty="0">
                <a:solidFill>
                  <a:srgbClr val="1F497D"/>
                </a:solidFill>
              </a:rPr>
              <a:t>57% of businesses responding to the survey were based in Devon (including 30% in Torbay), 19% were based in Cornwall &amp; the Isles of Scilly, 15% in Dorset and 5% in Somerset (excluding North Somerset).  4% said they were based elsewhere.  </a:t>
            </a:r>
            <a:r>
              <a:rPr lang="en-GB" sz="1400" b="1" dirty="0">
                <a:solidFill>
                  <a:srgbClr val="1F497D"/>
                </a:solidFill>
              </a:rPr>
              <a:t>Due to the low sample size for Somerset (26 businesses), the results for this county should be interpreted with caution.</a:t>
            </a:r>
          </a:p>
        </p:txBody>
      </p:sp>
      <p:sp>
        <p:nvSpPr>
          <p:cNvPr id="2" name="Slide Number Placeholder 1">
            <a:extLst>
              <a:ext uri="{FF2B5EF4-FFF2-40B4-BE49-F238E27FC236}">
                <a16:creationId xmlns:a16="http://schemas.microsoft.com/office/drawing/2014/main" id="{E7C4BBBE-CF4D-4852-A3F2-44A12EA14D68}"/>
              </a:ext>
            </a:extLst>
          </p:cNvPr>
          <p:cNvSpPr>
            <a:spLocks noGrp="1"/>
          </p:cNvSpPr>
          <p:nvPr>
            <p:ph type="sldNum" sz="quarter" idx="12"/>
          </p:nvPr>
        </p:nvSpPr>
        <p:spPr/>
        <p:txBody>
          <a:bodyPr/>
          <a:lstStyle/>
          <a:p>
            <a:fld id="{F9499BC9-3262-48D8-BE6C-850D19DED04D}" type="slidenum">
              <a:rPr lang="en-GB" smtClean="0"/>
              <a:t>5</a:t>
            </a:fld>
            <a:endParaRPr lang="en-GB" dirty="0"/>
          </a:p>
        </p:txBody>
      </p:sp>
    </p:spTree>
    <p:extLst>
      <p:ext uri="{BB962C8B-B14F-4D97-AF65-F5344CB8AC3E}">
        <p14:creationId xmlns:p14="http://schemas.microsoft.com/office/powerpoint/2010/main" val="3273943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692696"/>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51520" y="980728"/>
            <a:ext cx="8640960" cy="1077218"/>
          </a:xfrm>
          <a:prstGeom prst="rect">
            <a:avLst/>
          </a:prstGeom>
        </p:spPr>
        <p:txBody>
          <a:bodyPr wrap="square">
            <a:spAutoFit/>
          </a:bodyPr>
          <a:lstStyle/>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004949353"/>
              </p:ext>
            </p:extLst>
          </p:nvPr>
        </p:nvGraphicFramePr>
        <p:xfrm>
          <a:off x="323528" y="908721"/>
          <a:ext cx="8640001" cy="5610871"/>
        </p:xfrm>
        <a:graphic>
          <a:graphicData uri="http://schemas.openxmlformats.org/drawingml/2006/table">
            <a:tbl>
              <a:tblPr firstRow="1" bandRow="1">
                <a:tableStyleId>{5C22544A-7EE6-4342-B048-85BDC9FD1C3A}</a:tableStyleId>
              </a:tblPr>
              <a:tblGrid>
                <a:gridCol w="3600001">
                  <a:extLst>
                    <a:ext uri="{9D8B030D-6E8A-4147-A177-3AD203B41FA5}">
                      <a16:colId xmlns:a16="http://schemas.microsoft.com/office/drawing/2014/main" val="20000"/>
                    </a:ext>
                  </a:extLst>
                </a:gridCol>
                <a:gridCol w="1008000">
                  <a:extLst>
                    <a:ext uri="{9D8B030D-6E8A-4147-A177-3AD203B41FA5}">
                      <a16:colId xmlns:a16="http://schemas.microsoft.com/office/drawing/2014/main" val="20001"/>
                    </a:ext>
                  </a:extLst>
                </a:gridCol>
                <a:gridCol w="1008000">
                  <a:extLst>
                    <a:ext uri="{9D8B030D-6E8A-4147-A177-3AD203B41FA5}">
                      <a16:colId xmlns:a16="http://schemas.microsoft.com/office/drawing/2014/main" val="20002"/>
                    </a:ext>
                  </a:extLst>
                </a:gridCol>
                <a:gridCol w="1008000">
                  <a:extLst>
                    <a:ext uri="{9D8B030D-6E8A-4147-A177-3AD203B41FA5}">
                      <a16:colId xmlns:a16="http://schemas.microsoft.com/office/drawing/2014/main" val="20003"/>
                    </a:ext>
                  </a:extLst>
                </a:gridCol>
                <a:gridCol w="1008000">
                  <a:extLst>
                    <a:ext uri="{9D8B030D-6E8A-4147-A177-3AD203B41FA5}">
                      <a16:colId xmlns:a16="http://schemas.microsoft.com/office/drawing/2014/main" val="20004"/>
                    </a:ext>
                  </a:extLst>
                </a:gridCol>
                <a:gridCol w="1008000">
                  <a:extLst>
                    <a:ext uri="{9D8B030D-6E8A-4147-A177-3AD203B41FA5}">
                      <a16:colId xmlns:a16="http://schemas.microsoft.com/office/drawing/2014/main" val="20005"/>
                    </a:ext>
                  </a:extLst>
                </a:gridCol>
              </a:tblGrid>
              <a:tr h="737307">
                <a:tc>
                  <a:txBody>
                    <a:bodyPr/>
                    <a:lstStyle/>
                    <a:p>
                      <a:pPr algn="l"/>
                      <a:endParaRPr lang="en-GB" sz="1400" dirty="0">
                        <a:latin typeface="+mn-lt"/>
                      </a:endParaRPr>
                    </a:p>
                  </a:txBody>
                  <a:tcPr anchor="ctr"/>
                </a:tc>
                <a:tc>
                  <a:txBody>
                    <a:bodyPr/>
                    <a:lstStyle/>
                    <a:p>
                      <a:pPr algn="ctr"/>
                      <a:r>
                        <a:rPr lang="en-GB" sz="1400" dirty="0">
                          <a:latin typeface="+mn-lt"/>
                        </a:rPr>
                        <a:t>GSW</a:t>
                      </a:r>
                    </a:p>
                  </a:txBody>
                  <a:tcPr anchor="ctr"/>
                </a:tc>
                <a:tc>
                  <a:txBody>
                    <a:bodyPr/>
                    <a:lstStyle/>
                    <a:p>
                      <a:pPr algn="ctr"/>
                      <a:r>
                        <a:rPr lang="en-GB" sz="1400" dirty="0">
                          <a:latin typeface="+mn-lt"/>
                        </a:rPr>
                        <a:t>Cornwall &amp; IoS</a:t>
                      </a:r>
                    </a:p>
                  </a:txBody>
                  <a:tcPr anchor="ctr"/>
                </a:tc>
                <a:tc>
                  <a:txBody>
                    <a:bodyPr/>
                    <a:lstStyle/>
                    <a:p>
                      <a:pPr algn="ctr"/>
                      <a:r>
                        <a:rPr lang="en-GB" sz="1400" dirty="0">
                          <a:latin typeface="+mn-lt"/>
                        </a:rPr>
                        <a:t>Devon</a:t>
                      </a:r>
                    </a:p>
                  </a:txBody>
                  <a:tcPr anchor="ctr"/>
                </a:tc>
                <a:tc>
                  <a:txBody>
                    <a:bodyPr/>
                    <a:lstStyle/>
                    <a:p>
                      <a:pPr algn="ctr"/>
                      <a:r>
                        <a:rPr lang="en-GB" sz="1400" dirty="0">
                          <a:latin typeface="+mn-lt"/>
                        </a:rPr>
                        <a:t>Dorset</a:t>
                      </a:r>
                    </a:p>
                  </a:txBody>
                  <a:tcPr anchor="ctr"/>
                </a:tc>
                <a:tc>
                  <a:txBody>
                    <a:bodyPr/>
                    <a:lstStyle/>
                    <a:p>
                      <a:pPr algn="ctr"/>
                      <a:r>
                        <a:rPr lang="en-GB" sz="1400" dirty="0">
                          <a:latin typeface="+mn-lt"/>
                        </a:rPr>
                        <a:t>Somerset</a:t>
                      </a:r>
                    </a:p>
                  </a:txBody>
                  <a:tcPr anchor="ctr"/>
                </a:tc>
                <a:extLst>
                  <a:ext uri="{0D108BD9-81ED-4DB2-BD59-A6C34878D82A}">
                    <a16:rowId xmlns:a16="http://schemas.microsoft.com/office/drawing/2014/main" val="10000"/>
                  </a:ext>
                </a:extLst>
              </a:tr>
              <a:tr h="439766">
                <a:tc>
                  <a:txBody>
                    <a:bodyPr/>
                    <a:lstStyle/>
                    <a:p>
                      <a:pPr marL="85725" indent="0" algn="l" fontAlgn="b"/>
                      <a:r>
                        <a:rPr lang="en-GB" sz="1400" b="1" u="sng" strike="noStrike" dirty="0">
                          <a:solidFill>
                            <a:srgbClr val="000000"/>
                          </a:solidFill>
                          <a:effectLst/>
                          <a:latin typeface="+mn-lt"/>
                        </a:rPr>
                        <a:t>Total sample size (% of total sample):</a:t>
                      </a:r>
                      <a:endParaRPr lang="en-GB" sz="1400" b="1" i="0" u="sng" strike="noStrike" dirty="0">
                        <a:solidFill>
                          <a:srgbClr val="000000"/>
                        </a:solidFill>
                        <a:effectLst/>
                        <a:latin typeface="+mn-lt"/>
                      </a:endParaRPr>
                    </a:p>
                  </a:txBody>
                  <a:tcPr marL="9525" marR="9525" marT="9525" marB="0" anchor="ctr"/>
                </a:tc>
                <a:tc>
                  <a:txBody>
                    <a:bodyPr/>
                    <a:lstStyle/>
                    <a:p>
                      <a:pPr algn="ctr"/>
                      <a:r>
                        <a:rPr lang="en-GB" sz="1400" b="1" dirty="0">
                          <a:latin typeface="+mn-lt"/>
                        </a:rPr>
                        <a:t>519</a:t>
                      </a:r>
                    </a:p>
                    <a:p>
                      <a:pPr algn="ctr"/>
                      <a:r>
                        <a:rPr lang="en-GB" sz="1400" b="1" dirty="0">
                          <a:latin typeface="+mn-lt"/>
                        </a:rPr>
                        <a:t>(100%)</a:t>
                      </a:r>
                    </a:p>
                  </a:txBody>
                  <a:tcPr anchor="ctr"/>
                </a:tc>
                <a:tc>
                  <a:txBody>
                    <a:bodyPr/>
                    <a:lstStyle/>
                    <a:p>
                      <a:pPr algn="ctr"/>
                      <a:r>
                        <a:rPr lang="en-GB" sz="1400" b="0" dirty="0">
                          <a:latin typeface="+mn-lt"/>
                        </a:rPr>
                        <a:t>101</a:t>
                      </a:r>
                    </a:p>
                    <a:p>
                      <a:pPr algn="ctr"/>
                      <a:r>
                        <a:rPr lang="en-GB" sz="1400" b="0" dirty="0">
                          <a:latin typeface="+mn-lt"/>
                        </a:rPr>
                        <a:t>(19%)</a:t>
                      </a:r>
                    </a:p>
                  </a:txBody>
                  <a:tcPr anchor="ctr"/>
                </a:tc>
                <a:tc>
                  <a:txBody>
                    <a:bodyPr/>
                    <a:lstStyle/>
                    <a:p>
                      <a:pPr algn="ctr"/>
                      <a:r>
                        <a:rPr lang="en-GB" sz="1400" b="0" dirty="0">
                          <a:latin typeface="+mn-lt"/>
                        </a:rPr>
                        <a:t>296</a:t>
                      </a:r>
                    </a:p>
                    <a:p>
                      <a:pPr algn="ctr"/>
                      <a:r>
                        <a:rPr lang="en-GB" sz="1400" b="0" dirty="0">
                          <a:latin typeface="+mn-lt"/>
                        </a:rPr>
                        <a:t>(57%)</a:t>
                      </a:r>
                    </a:p>
                  </a:txBody>
                  <a:tcPr marL="9525" marR="9525" marT="9525" marB="0" anchor="ctr"/>
                </a:tc>
                <a:tc>
                  <a:txBody>
                    <a:bodyPr/>
                    <a:lstStyle/>
                    <a:p>
                      <a:pPr algn="ctr"/>
                      <a:r>
                        <a:rPr lang="en-GB" sz="1400" b="0" dirty="0">
                          <a:latin typeface="+mn-lt"/>
                        </a:rPr>
                        <a:t>77</a:t>
                      </a:r>
                    </a:p>
                    <a:p>
                      <a:pPr algn="ctr"/>
                      <a:r>
                        <a:rPr lang="en-GB" sz="1400" b="0" dirty="0">
                          <a:latin typeface="+mn-lt"/>
                        </a:rPr>
                        <a:t>(15%)</a:t>
                      </a:r>
                    </a:p>
                  </a:txBody>
                  <a:tcPr anchor="ctr"/>
                </a:tc>
                <a:tc>
                  <a:txBody>
                    <a:bodyPr/>
                    <a:lstStyle/>
                    <a:p>
                      <a:pPr algn="ctr"/>
                      <a:r>
                        <a:rPr lang="en-GB" sz="1400" b="0" dirty="0">
                          <a:latin typeface="+mn-lt"/>
                        </a:rPr>
                        <a:t>26</a:t>
                      </a:r>
                    </a:p>
                    <a:p>
                      <a:pPr algn="ctr"/>
                      <a:r>
                        <a:rPr lang="en-GB" sz="1400" b="0" dirty="0">
                          <a:latin typeface="+mn-lt"/>
                        </a:rPr>
                        <a:t>(5%)</a:t>
                      </a:r>
                    </a:p>
                  </a:txBody>
                  <a:tcPr anchor="ctr"/>
                </a:tc>
                <a:extLst>
                  <a:ext uri="{0D108BD9-81ED-4DB2-BD59-A6C34878D82A}">
                    <a16:rowId xmlns:a16="http://schemas.microsoft.com/office/drawing/2014/main" val="10001"/>
                  </a:ext>
                </a:extLst>
              </a:tr>
              <a:tr h="244382">
                <a:tc gridSpan="6">
                  <a:txBody>
                    <a:bodyPr/>
                    <a:lstStyle/>
                    <a:p>
                      <a:pPr marL="85725" indent="0" algn="l" fontAlgn="b"/>
                      <a:r>
                        <a:rPr lang="en-GB" sz="1400" b="1" u="sng" strike="noStrike" baseline="0" dirty="0">
                          <a:solidFill>
                            <a:srgbClr val="000000"/>
                          </a:solidFill>
                          <a:effectLst/>
                          <a:latin typeface="+mn-lt"/>
                        </a:rPr>
                        <a:t>Business type:</a:t>
                      </a:r>
                      <a:endParaRPr lang="en-GB" sz="1400" b="1" i="0" u="sng" strike="noStrike" dirty="0">
                        <a:solidFill>
                          <a:srgbClr val="000000"/>
                        </a:solidFill>
                        <a:effectLst/>
                        <a:latin typeface="+mn-lt"/>
                      </a:endParaRPr>
                    </a:p>
                  </a:txBody>
                  <a:tcPr marL="9525" marR="9525" marT="9525" marB="0" anchor="ctr"/>
                </a:tc>
                <a:tc hMerge="1">
                  <a:txBody>
                    <a:bodyPr/>
                    <a:lstStyle/>
                    <a:p>
                      <a:pPr algn="ctr"/>
                      <a:endParaRPr lang="en-GB" sz="1400" b="0" dirty="0">
                        <a:latin typeface="+mn-lt"/>
                      </a:endParaRPr>
                    </a:p>
                  </a:txBody>
                  <a:tcPr anchor="ctr"/>
                </a:tc>
                <a:tc hMerge="1">
                  <a:txBody>
                    <a:bodyPr/>
                    <a:lstStyle/>
                    <a:p>
                      <a:pPr algn="ctr"/>
                      <a:endParaRPr lang="en-GB" sz="1400" dirty="0">
                        <a:latin typeface="+mn-lt"/>
                      </a:endParaRPr>
                    </a:p>
                  </a:txBody>
                  <a:tcPr anchor="ctr"/>
                </a:tc>
                <a:tc hMerge="1">
                  <a:txBody>
                    <a:bodyPr/>
                    <a:lstStyle/>
                    <a:p>
                      <a:pPr algn="ctr"/>
                      <a:endParaRPr lang="en-GB" sz="1400" dirty="0">
                        <a:latin typeface="+mn-lt"/>
                      </a:endParaRPr>
                    </a:p>
                  </a:txBody>
                  <a:tcPr marL="9525" marR="9525" marT="9525" marB="0" anchor="ctr"/>
                </a:tc>
                <a:tc hMerge="1">
                  <a:txBody>
                    <a:bodyPr/>
                    <a:lstStyle/>
                    <a:p>
                      <a:pPr algn="ctr"/>
                      <a:endParaRPr lang="en-GB" sz="1400" dirty="0">
                        <a:latin typeface="+mn-lt"/>
                      </a:endParaRPr>
                    </a:p>
                  </a:txBody>
                  <a:tcPr anchor="ctr"/>
                </a:tc>
                <a:tc hMerge="1">
                  <a:txBody>
                    <a:bodyPr/>
                    <a:lstStyle/>
                    <a:p>
                      <a:pPr algn="ctr"/>
                      <a:endParaRPr lang="en-GB" sz="1400" dirty="0">
                        <a:latin typeface="+mn-lt"/>
                      </a:endParaRPr>
                    </a:p>
                  </a:txBody>
                  <a:tcPr anchor="ctr"/>
                </a:tc>
                <a:extLst>
                  <a:ext uri="{0D108BD9-81ED-4DB2-BD59-A6C34878D82A}">
                    <a16:rowId xmlns:a16="http://schemas.microsoft.com/office/drawing/2014/main" val="10002"/>
                  </a:ext>
                </a:extLst>
              </a:tr>
              <a:tr h="244382">
                <a:tc>
                  <a:txBody>
                    <a:bodyPr/>
                    <a:lstStyle/>
                    <a:p>
                      <a:pPr marL="354013" indent="0" algn="l" fontAlgn="b"/>
                      <a:r>
                        <a:rPr lang="en-GB" sz="1400" b="0" i="0" u="none" strike="noStrike" dirty="0">
                          <a:solidFill>
                            <a:srgbClr val="000000"/>
                          </a:solidFill>
                          <a:effectLst/>
                          <a:latin typeface="+mn-lt"/>
                        </a:rPr>
                        <a:t>An accommodation establishment</a:t>
                      </a:r>
                    </a:p>
                  </a:txBody>
                  <a:tcPr marL="7620" marR="7620" marT="7620" marB="0" anchor="ctr"/>
                </a:tc>
                <a:tc>
                  <a:txBody>
                    <a:bodyPr/>
                    <a:lstStyle/>
                    <a:p>
                      <a:pPr algn="ctr" fontAlgn="b"/>
                      <a:r>
                        <a:rPr lang="en-GB" sz="1400" b="1" i="0" u="none" strike="noStrike" dirty="0">
                          <a:solidFill>
                            <a:srgbClr val="000000"/>
                          </a:solidFill>
                          <a:effectLst/>
                          <a:latin typeface="+mn-lt"/>
                        </a:rPr>
                        <a:t>68%</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83%</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66%</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56%</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73%</a:t>
                      </a:r>
                    </a:p>
                  </a:txBody>
                  <a:tcPr marL="7620" marR="7620" marT="7620" marB="0" anchor="ctr">
                    <a:solidFill>
                      <a:schemeClr val="accent3"/>
                    </a:solidFill>
                  </a:tcPr>
                </a:tc>
                <a:extLst>
                  <a:ext uri="{0D108BD9-81ED-4DB2-BD59-A6C34878D82A}">
                    <a16:rowId xmlns:a16="http://schemas.microsoft.com/office/drawing/2014/main" val="10003"/>
                  </a:ext>
                </a:extLst>
              </a:tr>
              <a:tr h="244382">
                <a:tc>
                  <a:txBody>
                    <a:bodyPr/>
                    <a:lstStyle/>
                    <a:p>
                      <a:pPr marL="354013" indent="0" algn="l" fontAlgn="b"/>
                      <a:r>
                        <a:rPr lang="en-GB" sz="1400" b="0" i="0" u="none" strike="noStrike" dirty="0">
                          <a:solidFill>
                            <a:srgbClr val="000000"/>
                          </a:solidFill>
                          <a:effectLst/>
                          <a:latin typeface="+mn-lt"/>
                        </a:rPr>
                        <a:t>A visitor or leisure attraction</a:t>
                      </a:r>
                    </a:p>
                  </a:txBody>
                  <a:tcPr marL="7620" marR="7620" marT="7620" marB="0" anchor="ctr"/>
                </a:tc>
                <a:tc>
                  <a:txBody>
                    <a:bodyPr/>
                    <a:lstStyle/>
                    <a:p>
                      <a:pPr algn="ctr" fontAlgn="b"/>
                      <a:r>
                        <a:rPr lang="en-GB" sz="1400" b="1" i="0" u="none" strike="noStrike" dirty="0">
                          <a:solidFill>
                            <a:srgbClr val="000000"/>
                          </a:solidFill>
                          <a:effectLst/>
                          <a:latin typeface="+mn-lt"/>
                        </a:rPr>
                        <a:t>5%</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4%</a:t>
                      </a:r>
                    </a:p>
                  </a:txBody>
                  <a:tcPr marL="7620" marR="7620" marT="7620" marB="0" anchor="ctr"/>
                </a:tc>
                <a:tc>
                  <a:txBody>
                    <a:bodyPr/>
                    <a:lstStyle/>
                    <a:p>
                      <a:pPr algn="ctr" fontAlgn="b"/>
                      <a:r>
                        <a:rPr lang="en-GB" sz="1400" b="0" i="0" u="none" strike="noStrike" dirty="0">
                          <a:solidFill>
                            <a:srgbClr val="000000"/>
                          </a:solidFill>
                          <a:effectLst/>
                          <a:latin typeface="+mn-lt"/>
                        </a:rPr>
                        <a:t>13%</a:t>
                      </a:r>
                    </a:p>
                  </a:txBody>
                  <a:tcPr marL="7620" marR="7620" marT="7620" marB="0" anchor="ctr"/>
                </a:tc>
                <a:tc>
                  <a:txBody>
                    <a:bodyPr/>
                    <a:lstStyle/>
                    <a:p>
                      <a:pPr algn="ctr" fontAlgn="b"/>
                      <a:r>
                        <a:rPr lang="en-GB" sz="1400" b="0" i="0" u="none" strike="noStrike" dirty="0">
                          <a:solidFill>
                            <a:srgbClr val="000000"/>
                          </a:solidFill>
                          <a:effectLst/>
                          <a:latin typeface="+mn-lt"/>
                        </a:rPr>
                        <a:t>8%</a:t>
                      </a:r>
                    </a:p>
                  </a:txBody>
                  <a:tcPr marL="7620" marR="7620" marT="7620" marB="0" anchor="ctr"/>
                </a:tc>
                <a:extLst>
                  <a:ext uri="{0D108BD9-81ED-4DB2-BD59-A6C34878D82A}">
                    <a16:rowId xmlns:a16="http://schemas.microsoft.com/office/drawing/2014/main" val="10004"/>
                  </a:ext>
                </a:extLst>
              </a:tr>
              <a:tr h="244382">
                <a:tc>
                  <a:txBody>
                    <a:bodyPr/>
                    <a:lstStyle/>
                    <a:p>
                      <a:pPr marL="354013" indent="0" algn="l" fontAlgn="b"/>
                      <a:r>
                        <a:rPr lang="en-GB" sz="1400" b="0" i="0" u="none" strike="noStrike" dirty="0">
                          <a:solidFill>
                            <a:srgbClr val="000000"/>
                          </a:solidFill>
                          <a:effectLst/>
                          <a:latin typeface="+mn-lt"/>
                        </a:rPr>
                        <a:t>Sports or activities-based business</a:t>
                      </a:r>
                    </a:p>
                  </a:txBody>
                  <a:tcPr marL="7620" marR="7620" marT="7620" marB="0" anchor="ctr"/>
                </a:tc>
                <a:tc>
                  <a:txBody>
                    <a:bodyPr/>
                    <a:lstStyle/>
                    <a:p>
                      <a:pPr algn="ctr" fontAlgn="b"/>
                      <a:r>
                        <a:rPr lang="en-GB" sz="1400" b="1" i="0" u="none" strike="noStrike" dirty="0">
                          <a:solidFill>
                            <a:srgbClr val="000000"/>
                          </a:solidFill>
                          <a:effectLst/>
                          <a:latin typeface="+mn-lt"/>
                        </a:rPr>
                        <a:t>2%</a:t>
                      </a:r>
                    </a:p>
                  </a:txBody>
                  <a:tcPr marL="7620" marR="7620" marT="7620" marB="0" anchor="ctr"/>
                </a:tc>
                <a:tc>
                  <a:txBody>
                    <a:bodyPr/>
                    <a:lstStyle/>
                    <a:p>
                      <a:pPr algn="ctr" fontAlgn="b"/>
                      <a:r>
                        <a:rPr lang="en-GB" sz="1400" b="0" i="0" u="none" strike="noStrike" dirty="0">
                          <a:solidFill>
                            <a:srgbClr val="000000"/>
                          </a:solidFill>
                          <a:effectLst/>
                          <a:latin typeface="+mn-lt"/>
                        </a:rPr>
                        <a:t>3%</a:t>
                      </a:r>
                    </a:p>
                  </a:txBody>
                  <a:tcPr marL="7620" marR="7620" marT="7620" marB="0" anchor="ctr"/>
                </a:tc>
                <a:tc>
                  <a:txBody>
                    <a:bodyPr/>
                    <a:lstStyle/>
                    <a:p>
                      <a:pPr algn="ctr" fontAlgn="b"/>
                      <a:r>
                        <a:rPr lang="en-GB" sz="1400" b="0" i="0" u="none" strike="noStrike" dirty="0">
                          <a:solidFill>
                            <a:srgbClr val="000000"/>
                          </a:solidFill>
                          <a:effectLst/>
                          <a:latin typeface="+mn-lt"/>
                        </a:rPr>
                        <a:t>2%</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4%</a:t>
                      </a:r>
                    </a:p>
                  </a:txBody>
                  <a:tcPr marL="7620" marR="7620" marT="7620" marB="0" anchor="ctr"/>
                </a:tc>
                <a:extLst>
                  <a:ext uri="{0D108BD9-81ED-4DB2-BD59-A6C34878D82A}">
                    <a16:rowId xmlns:a16="http://schemas.microsoft.com/office/drawing/2014/main" val="10005"/>
                  </a:ext>
                </a:extLst>
              </a:tr>
              <a:tr h="478320">
                <a:tc>
                  <a:txBody>
                    <a:bodyPr/>
                    <a:lstStyle/>
                    <a:p>
                      <a:pPr marL="354013" indent="0" algn="l" fontAlgn="b"/>
                      <a:r>
                        <a:rPr lang="en-US" sz="1400" b="0" i="0" u="none" strike="noStrike" dirty="0">
                          <a:solidFill>
                            <a:srgbClr val="000000"/>
                          </a:solidFill>
                          <a:effectLst/>
                          <a:latin typeface="+mn-lt"/>
                        </a:rPr>
                        <a:t>A food and drinks related business - pub, restaurant, cafe, take-away</a:t>
                      </a:r>
                    </a:p>
                  </a:txBody>
                  <a:tcPr marL="7620" marR="7620" marT="7620" marB="0" anchor="ctr"/>
                </a:tc>
                <a:tc>
                  <a:txBody>
                    <a:bodyPr/>
                    <a:lstStyle/>
                    <a:p>
                      <a:pPr algn="ctr" fontAlgn="b"/>
                      <a:r>
                        <a:rPr lang="en-GB" sz="1400" b="1" i="0" u="none" strike="noStrike" dirty="0">
                          <a:solidFill>
                            <a:srgbClr val="000000"/>
                          </a:solidFill>
                          <a:effectLst/>
                          <a:latin typeface="+mn-lt"/>
                        </a:rPr>
                        <a:t>14%</a:t>
                      </a:r>
                    </a:p>
                  </a:txBody>
                  <a:tcPr marL="7620" marR="7620" marT="7620" marB="0" anchor="ctr"/>
                </a:tc>
                <a:tc>
                  <a:txBody>
                    <a:bodyPr/>
                    <a:lstStyle/>
                    <a:p>
                      <a:pPr algn="ctr" fontAlgn="b"/>
                      <a:r>
                        <a:rPr lang="en-GB" sz="1400" b="0" i="0" u="none" strike="noStrike" dirty="0">
                          <a:solidFill>
                            <a:srgbClr val="000000"/>
                          </a:solidFill>
                          <a:effectLst/>
                          <a:latin typeface="+mn-lt"/>
                        </a:rPr>
                        <a:t>5%</a:t>
                      </a:r>
                    </a:p>
                  </a:txBody>
                  <a:tcPr marL="7620" marR="7620" marT="7620" marB="0" anchor="ctr"/>
                </a:tc>
                <a:tc>
                  <a:txBody>
                    <a:bodyPr/>
                    <a:lstStyle/>
                    <a:p>
                      <a:pPr algn="ctr" fontAlgn="b"/>
                      <a:r>
                        <a:rPr lang="en-GB" sz="1400" b="0" i="0" u="none" strike="noStrike" dirty="0">
                          <a:solidFill>
                            <a:srgbClr val="000000"/>
                          </a:solidFill>
                          <a:effectLst/>
                          <a:latin typeface="+mn-lt"/>
                        </a:rPr>
                        <a:t>19%</a:t>
                      </a:r>
                    </a:p>
                  </a:txBody>
                  <a:tcPr marL="7620" marR="7620" marT="7620" marB="0" anchor="ctr"/>
                </a:tc>
                <a:tc>
                  <a:txBody>
                    <a:bodyPr/>
                    <a:lstStyle/>
                    <a:p>
                      <a:pPr algn="ctr" fontAlgn="b"/>
                      <a:r>
                        <a:rPr lang="en-GB" sz="1400" b="0" i="0" u="none" strike="noStrike" dirty="0">
                          <a:solidFill>
                            <a:srgbClr val="000000"/>
                          </a:solidFill>
                          <a:effectLst/>
                          <a:latin typeface="+mn-lt"/>
                        </a:rPr>
                        <a:t>12%</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extLst>
                  <a:ext uri="{0D108BD9-81ED-4DB2-BD59-A6C34878D82A}">
                    <a16:rowId xmlns:a16="http://schemas.microsoft.com/office/drawing/2014/main" val="10006"/>
                  </a:ext>
                </a:extLst>
              </a:tr>
              <a:tr h="244382">
                <a:tc>
                  <a:txBody>
                    <a:bodyPr/>
                    <a:lstStyle/>
                    <a:p>
                      <a:pPr marL="354013" indent="0" algn="l" fontAlgn="b"/>
                      <a:r>
                        <a:rPr lang="en-US" sz="1400" b="0" i="0" u="none" strike="noStrike" dirty="0">
                          <a:solidFill>
                            <a:srgbClr val="000000"/>
                          </a:solidFill>
                          <a:effectLst/>
                          <a:latin typeface="+mn-lt"/>
                        </a:rPr>
                        <a:t>A retail business (excluding food and drinks)</a:t>
                      </a:r>
                    </a:p>
                  </a:txBody>
                  <a:tcPr marL="7620" marR="7620" marT="7620" marB="0" anchor="ctr"/>
                </a:tc>
                <a:tc>
                  <a:txBody>
                    <a:bodyPr/>
                    <a:lstStyle/>
                    <a:p>
                      <a:pPr algn="ctr" fontAlgn="b"/>
                      <a:r>
                        <a:rPr lang="en-GB" sz="1400" b="1" i="0" u="none" strike="noStrike" dirty="0">
                          <a:solidFill>
                            <a:srgbClr val="000000"/>
                          </a:solidFill>
                          <a:effectLst/>
                          <a:latin typeface="+mn-lt"/>
                        </a:rPr>
                        <a:t>4%</a:t>
                      </a:r>
                    </a:p>
                  </a:txBody>
                  <a:tcPr marL="7620" marR="7620" marT="7620" marB="0" anchor="ctr"/>
                </a:tc>
                <a:tc>
                  <a:txBody>
                    <a:bodyPr/>
                    <a:lstStyle/>
                    <a:p>
                      <a:pPr algn="ctr" fontAlgn="b"/>
                      <a:r>
                        <a:rPr lang="en-GB" sz="1400" b="0" i="0" u="none" strike="noStrike" dirty="0">
                          <a:solidFill>
                            <a:srgbClr val="000000"/>
                          </a:solidFill>
                          <a:effectLst/>
                          <a:latin typeface="+mn-lt"/>
                        </a:rPr>
                        <a:t>1%</a:t>
                      </a:r>
                    </a:p>
                  </a:txBody>
                  <a:tcPr marL="7620" marR="7620" marT="7620" marB="0" anchor="ctr"/>
                </a:tc>
                <a:tc>
                  <a:txBody>
                    <a:bodyPr/>
                    <a:lstStyle/>
                    <a:p>
                      <a:pPr algn="ctr" fontAlgn="b"/>
                      <a:r>
                        <a:rPr lang="en-GB" sz="1400" b="0" i="0" u="none" strike="noStrike" dirty="0">
                          <a:solidFill>
                            <a:srgbClr val="000000"/>
                          </a:solidFill>
                          <a:effectLst/>
                          <a:latin typeface="+mn-lt"/>
                        </a:rPr>
                        <a:t>3%</a:t>
                      </a:r>
                    </a:p>
                  </a:txBody>
                  <a:tcPr marL="7620" marR="7620" marT="7620" marB="0" anchor="ctr"/>
                </a:tc>
                <a:tc>
                  <a:txBody>
                    <a:bodyPr/>
                    <a:lstStyle/>
                    <a:p>
                      <a:pPr algn="ctr" fontAlgn="b"/>
                      <a:r>
                        <a:rPr lang="en-GB" sz="1400" b="0" i="0" u="none" strike="noStrike" dirty="0">
                          <a:solidFill>
                            <a:srgbClr val="000000"/>
                          </a:solidFill>
                          <a:effectLst/>
                          <a:latin typeface="+mn-lt"/>
                        </a:rPr>
                        <a:t>10%</a:t>
                      </a:r>
                    </a:p>
                  </a:txBody>
                  <a:tcPr marL="7620" marR="7620" marT="7620" marB="0" anchor="ctr"/>
                </a:tc>
                <a:tc>
                  <a:txBody>
                    <a:bodyPr/>
                    <a:lstStyle/>
                    <a:p>
                      <a:pPr algn="ctr" fontAlgn="b"/>
                      <a:r>
                        <a:rPr lang="en-GB" sz="1400" b="0" i="0" u="none" strike="noStrike" dirty="0">
                          <a:solidFill>
                            <a:srgbClr val="000000"/>
                          </a:solidFill>
                          <a:effectLst/>
                          <a:latin typeface="+mn-lt"/>
                        </a:rPr>
                        <a:t>8%</a:t>
                      </a:r>
                    </a:p>
                  </a:txBody>
                  <a:tcPr marL="7620" marR="7620" marT="7620" marB="0" anchor="ctr"/>
                </a:tc>
                <a:extLst>
                  <a:ext uri="{0D108BD9-81ED-4DB2-BD59-A6C34878D82A}">
                    <a16:rowId xmlns:a16="http://schemas.microsoft.com/office/drawing/2014/main" val="10007"/>
                  </a:ext>
                </a:extLst>
              </a:tr>
              <a:tr h="244382">
                <a:tc>
                  <a:txBody>
                    <a:bodyPr/>
                    <a:lstStyle/>
                    <a:p>
                      <a:pPr marL="354013" indent="0" algn="l" fontAlgn="b"/>
                      <a:r>
                        <a:rPr lang="en-GB" sz="1400" b="0" i="0" u="none" strike="noStrike" dirty="0">
                          <a:solidFill>
                            <a:srgbClr val="000000"/>
                          </a:solidFill>
                          <a:effectLst/>
                          <a:latin typeface="+mn-lt"/>
                        </a:rPr>
                        <a:t>A Tourist Information Centre</a:t>
                      </a:r>
                    </a:p>
                  </a:txBody>
                  <a:tcPr marL="7620" marR="7620" marT="7620" marB="0" anchor="ctr"/>
                </a:tc>
                <a:tc>
                  <a:txBody>
                    <a:bodyPr/>
                    <a:lstStyle/>
                    <a:p>
                      <a:pPr algn="ctr" fontAlgn="b"/>
                      <a:r>
                        <a:rPr lang="en-GB" sz="1400" b="1" i="0" u="none" strike="noStrike" dirty="0">
                          <a:solidFill>
                            <a:srgbClr val="000000"/>
                          </a:solidFill>
                          <a:effectLst/>
                          <a:latin typeface="+mn-lt"/>
                        </a:rPr>
                        <a:t>0%</a:t>
                      </a:r>
                    </a:p>
                  </a:txBody>
                  <a:tcPr marL="7620" marR="7620" marT="7620" marB="0" anchor="ctr"/>
                </a:tc>
                <a:tc>
                  <a:txBody>
                    <a:bodyPr/>
                    <a:lstStyle/>
                    <a:p>
                      <a:pPr algn="ctr" fontAlgn="b"/>
                      <a:r>
                        <a:rPr lang="en-GB" sz="1400" b="0" i="0" u="none" strike="noStrike" dirty="0">
                          <a:solidFill>
                            <a:srgbClr val="000000"/>
                          </a:solidFill>
                          <a:effectLst/>
                          <a:latin typeface="+mn-lt"/>
                        </a:rPr>
                        <a:t>2%</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extLst>
                  <a:ext uri="{0D108BD9-81ED-4DB2-BD59-A6C34878D82A}">
                    <a16:rowId xmlns:a16="http://schemas.microsoft.com/office/drawing/2014/main" val="10008"/>
                  </a:ext>
                </a:extLst>
              </a:tr>
              <a:tr h="244382">
                <a:tc>
                  <a:txBody>
                    <a:bodyPr/>
                    <a:lstStyle/>
                    <a:p>
                      <a:pPr marL="354013" indent="0" algn="l" fontAlgn="b"/>
                      <a:r>
                        <a:rPr lang="en-GB" sz="1400" b="0" i="0" u="none" strike="noStrike" dirty="0">
                          <a:solidFill>
                            <a:srgbClr val="000000"/>
                          </a:solidFill>
                          <a:effectLst/>
                          <a:latin typeface="+mn-lt"/>
                        </a:rPr>
                        <a:t>A Self Catering agency</a:t>
                      </a:r>
                    </a:p>
                  </a:txBody>
                  <a:tcPr marL="7620" marR="7620" marT="7620" marB="0" anchor="ctr"/>
                </a:tc>
                <a:tc>
                  <a:txBody>
                    <a:bodyPr/>
                    <a:lstStyle/>
                    <a:p>
                      <a:pPr algn="ctr" fontAlgn="b"/>
                      <a:r>
                        <a:rPr lang="en-GB" sz="1400" b="1" i="0" u="none" strike="noStrike" dirty="0">
                          <a:solidFill>
                            <a:srgbClr val="000000"/>
                          </a:solidFill>
                          <a:effectLst/>
                          <a:latin typeface="+mn-lt"/>
                        </a:rPr>
                        <a:t>1%</a:t>
                      </a:r>
                    </a:p>
                  </a:txBody>
                  <a:tcPr marL="7620" marR="7620" marT="7620" marB="0" anchor="ctr"/>
                </a:tc>
                <a:tc>
                  <a:txBody>
                    <a:bodyPr/>
                    <a:lstStyle/>
                    <a:p>
                      <a:pPr algn="ctr" fontAlgn="b"/>
                      <a:r>
                        <a:rPr lang="en-GB" sz="1400" b="0" i="0" u="none" strike="noStrike" dirty="0">
                          <a:solidFill>
                            <a:srgbClr val="000000"/>
                          </a:solidFill>
                          <a:effectLst/>
                          <a:latin typeface="+mn-lt"/>
                        </a:rPr>
                        <a:t>3%</a:t>
                      </a:r>
                    </a:p>
                  </a:txBody>
                  <a:tcPr marL="7620" marR="7620" marT="7620" marB="0" anchor="ctr"/>
                </a:tc>
                <a:tc>
                  <a:txBody>
                    <a:bodyPr/>
                    <a:lstStyle/>
                    <a:p>
                      <a:pPr algn="ctr" fontAlgn="b"/>
                      <a:r>
                        <a:rPr lang="en-GB" sz="1400" b="0" i="0" u="none" strike="noStrike" dirty="0">
                          <a:solidFill>
                            <a:srgbClr val="000000"/>
                          </a:solidFill>
                          <a:effectLst/>
                          <a:latin typeface="+mn-lt"/>
                        </a:rPr>
                        <a:t>1%</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extLst>
                  <a:ext uri="{0D108BD9-81ED-4DB2-BD59-A6C34878D82A}">
                    <a16:rowId xmlns:a16="http://schemas.microsoft.com/office/drawing/2014/main" val="10009"/>
                  </a:ext>
                </a:extLst>
              </a:tr>
              <a:tr h="244382">
                <a:tc>
                  <a:txBody>
                    <a:bodyPr/>
                    <a:lstStyle/>
                    <a:p>
                      <a:pPr marL="354013" indent="0" algn="l" fontAlgn="b"/>
                      <a:r>
                        <a:rPr lang="en-GB" sz="1400" b="0" i="0" u="none" strike="noStrike" dirty="0">
                          <a:solidFill>
                            <a:srgbClr val="000000"/>
                          </a:solidFill>
                          <a:effectLst/>
                          <a:latin typeface="+mn-lt"/>
                        </a:rPr>
                        <a:t>Event organiser</a:t>
                      </a:r>
                    </a:p>
                  </a:txBody>
                  <a:tcPr marL="7620" marR="7620" marT="7620" marB="0" anchor="ctr"/>
                </a:tc>
                <a:tc>
                  <a:txBody>
                    <a:bodyPr/>
                    <a:lstStyle/>
                    <a:p>
                      <a:pPr algn="ctr" fontAlgn="b"/>
                      <a:r>
                        <a:rPr lang="en-GB" sz="1400" b="1" i="0" u="none" strike="noStrike" dirty="0">
                          <a:solidFill>
                            <a:srgbClr val="000000"/>
                          </a:solidFill>
                          <a:effectLst/>
                          <a:latin typeface="+mn-lt"/>
                        </a:rPr>
                        <a:t>1%</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0%</a:t>
                      </a:r>
                    </a:p>
                  </a:txBody>
                  <a:tcPr marL="7620" marR="7620" marT="7620" marB="0" anchor="ctr"/>
                </a:tc>
                <a:tc>
                  <a:txBody>
                    <a:bodyPr/>
                    <a:lstStyle/>
                    <a:p>
                      <a:pPr algn="ctr" fontAlgn="b"/>
                      <a:r>
                        <a:rPr lang="en-GB" sz="1400" b="0" i="0" u="none" strike="noStrike" dirty="0">
                          <a:solidFill>
                            <a:srgbClr val="000000"/>
                          </a:solidFill>
                          <a:effectLst/>
                          <a:latin typeface="+mn-lt"/>
                        </a:rPr>
                        <a:t>1%</a:t>
                      </a:r>
                    </a:p>
                  </a:txBody>
                  <a:tcPr marL="7620" marR="7620" marT="7620" marB="0" anchor="ctr"/>
                </a:tc>
                <a:tc>
                  <a:txBody>
                    <a:bodyPr/>
                    <a:lstStyle/>
                    <a:p>
                      <a:pPr algn="ctr" fontAlgn="b"/>
                      <a:r>
                        <a:rPr lang="en-GB" sz="1400" b="0" i="0" u="none" strike="noStrike" dirty="0">
                          <a:solidFill>
                            <a:srgbClr val="000000"/>
                          </a:solidFill>
                          <a:effectLst/>
                          <a:latin typeface="+mn-lt"/>
                        </a:rPr>
                        <a:t>4%</a:t>
                      </a:r>
                    </a:p>
                  </a:txBody>
                  <a:tcPr marL="7620" marR="7620" marT="7620" marB="0" anchor="ctr"/>
                </a:tc>
                <a:extLst>
                  <a:ext uri="{0D108BD9-81ED-4DB2-BD59-A6C34878D82A}">
                    <a16:rowId xmlns:a16="http://schemas.microsoft.com/office/drawing/2014/main" val="2239376948"/>
                  </a:ext>
                </a:extLst>
              </a:tr>
              <a:tr h="244382">
                <a:tc>
                  <a:txBody>
                    <a:bodyPr/>
                    <a:lstStyle/>
                    <a:p>
                      <a:pPr marL="354013" indent="0" algn="l" fontAlgn="b"/>
                      <a:r>
                        <a:rPr lang="en-GB" sz="1400" b="0" i="0" u="none" strike="noStrike" dirty="0">
                          <a:solidFill>
                            <a:srgbClr val="000000"/>
                          </a:solidFill>
                          <a:effectLst/>
                          <a:latin typeface="+mn-lt"/>
                        </a:rPr>
                        <a:t>International education provider</a:t>
                      </a:r>
                    </a:p>
                  </a:txBody>
                  <a:tcPr marL="7620" marR="7620" marT="7620" marB="0" anchor="ctr"/>
                </a:tc>
                <a:tc>
                  <a:txBody>
                    <a:bodyPr/>
                    <a:lstStyle/>
                    <a:p>
                      <a:pPr algn="ctr" fontAlgn="b"/>
                      <a:r>
                        <a:rPr lang="en-GB" sz="1400" b="1" i="0" u="none" strike="noStrike" dirty="0">
                          <a:solidFill>
                            <a:srgbClr val="000000"/>
                          </a:solidFill>
                          <a:effectLst/>
                          <a:latin typeface="+mn-lt"/>
                        </a:rPr>
                        <a:t>0%</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1%</a:t>
                      </a: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extLst>
                  <a:ext uri="{0D108BD9-81ED-4DB2-BD59-A6C34878D82A}">
                    <a16:rowId xmlns:a16="http://schemas.microsoft.com/office/drawing/2014/main" val="10010"/>
                  </a:ext>
                </a:extLst>
              </a:tr>
              <a:tr h="244382">
                <a:tc>
                  <a:txBody>
                    <a:bodyPr/>
                    <a:lstStyle/>
                    <a:p>
                      <a:pPr marL="354013" indent="0" algn="l" fontAlgn="b"/>
                      <a:r>
                        <a:rPr lang="en-GB" sz="1400" b="0" i="0" u="none" strike="noStrike" dirty="0">
                          <a:solidFill>
                            <a:srgbClr val="000000"/>
                          </a:solidFill>
                          <a:effectLst/>
                          <a:latin typeface="+mn-lt"/>
                        </a:rPr>
                        <a:t>Other type of business</a:t>
                      </a:r>
                    </a:p>
                  </a:txBody>
                  <a:tcPr marL="7620" marR="7620" marT="7620" marB="0" anchor="ctr"/>
                </a:tc>
                <a:tc>
                  <a:txBody>
                    <a:bodyPr/>
                    <a:lstStyle/>
                    <a:p>
                      <a:pPr algn="ctr" fontAlgn="b"/>
                      <a:r>
                        <a:rPr lang="en-GB" sz="1400" b="1" i="0" u="none" strike="noStrike" dirty="0">
                          <a:solidFill>
                            <a:srgbClr val="000000"/>
                          </a:solidFill>
                          <a:effectLst/>
                          <a:latin typeface="+mn-lt"/>
                        </a:rPr>
                        <a:t>5%</a:t>
                      </a:r>
                    </a:p>
                  </a:txBody>
                  <a:tcPr marL="7620" marR="7620" marT="7620" marB="0" anchor="ctr"/>
                </a:tc>
                <a:tc>
                  <a:txBody>
                    <a:bodyPr/>
                    <a:lstStyle/>
                    <a:p>
                      <a:pPr algn="ctr" fontAlgn="b"/>
                      <a:r>
                        <a:rPr lang="en-GB" sz="1400" b="0" i="0" u="none" strike="noStrike" dirty="0">
                          <a:solidFill>
                            <a:srgbClr val="000000"/>
                          </a:solidFill>
                          <a:effectLst/>
                          <a:latin typeface="+mn-lt"/>
                        </a:rPr>
                        <a:t>3%</a:t>
                      </a:r>
                    </a:p>
                  </a:txBody>
                  <a:tcPr marL="7620" marR="7620" marT="7620" marB="0" anchor="ctr"/>
                </a:tc>
                <a:tc>
                  <a:txBody>
                    <a:bodyPr/>
                    <a:lstStyle/>
                    <a:p>
                      <a:pPr algn="ctr" fontAlgn="b"/>
                      <a:r>
                        <a:rPr lang="en-GB" sz="1400" b="0" i="0" u="none" strike="noStrike" dirty="0">
                          <a:solidFill>
                            <a:srgbClr val="000000"/>
                          </a:solidFill>
                          <a:effectLst/>
                          <a:latin typeface="+mn-lt"/>
                        </a:rPr>
                        <a:t>4%</a:t>
                      </a:r>
                    </a:p>
                  </a:txBody>
                  <a:tcPr marL="7620" marR="7620" marT="7620" marB="0" anchor="ctr"/>
                </a:tc>
                <a:tc>
                  <a:txBody>
                    <a:bodyPr/>
                    <a:lstStyle/>
                    <a:p>
                      <a:pPr algn="ctr" fontAlgn="b"/>
                      <a:r>
                        <a:rPr lang="en-GB" sz="1400" b="0" i="0" u="none" strike="noStrike" dirty="0">
                          <a:solidFill>
                            <a:srgbClr val="000000"/>
                          </a:solidFill>
                          <a:effectLst/>
                          <a:latin typeface="+mn-lt"/>
                        </a:rPr>
                        <a:t>6%</a:t>
                      </a:r>
                    </a:p>
                  </a:txBody>
                  <a:tcPr marL="7620" marR="7620" marT="7620" marB="0" anchor="ctr"/>
                </a:tc>
                <a:tc>
                  <a:txBody>
                    <a:bodyPr/>
                    <a:lstStyle/>
                    <a:p>
                      <a:pPr algn="ctr" fontAlgn="b"/>
                      <a:r>
                        <a:rPr lang="en-GB" sz="1400" b="0" i="0" u="none" strike="noStrike" dirty="0">
                          <a:solidFill>
                            <a:srgbClr val="000000"/>
                          </a:solidFill>
                          <a:effectLst/>
                          <a:latin typeface="+mn-lt"/>
                        </a:rPr>
                        <a:t>4%</a:t>
                      </a:r>
                    </a:p>
                  </a:txBody>
                  <a:tcPr marL="7620" marR="7620" marT="7620" marB="0" anchor="ctr"/>
                </a:tc>
                <a:extLst>
                  <a:ext uri="{0D108BD9-81ED-4DB2-BD59-A6C34878D82A}">
                    <a16:rowId xmlns:a16="http://schemas.microsoft.com/office/drawing/2014/main" val="1307936169"/>
                  </a:ext>
                </a:extLst>
              </a:tr>
              <a:tr h="244382">
                <a:tc>
                  <a:txBody>
                    <a:bodyPr/>
                    <a:lstStyle/>
                    <a:p>
                      <a:pPr marL="85725" indent="0" algn="l" fontAlgn="b"/>
                      <a:r>
                        <a:rPr lang="en-GB" sz="1400" b="1" u="sng" strike="noStrike" dirty="0">
                          <a:solidFill>
                            <a:srgbClr val="000000"/>
                          </a:solidFill>
                          <a:effectLst/>
                          <a:latin typeface="+mn-lt"/>
                        </a:rPr>
                        <a:t>Accommodation</a:t>
                      </a:r>
                      <a:r>
                        <a:rPr lang="en-GB" sz="1400" b="1" u="sng" strike="noStrike" baseline="0" dirty="0">
                          <a:solidFill>
                            <a:srgbClr val="000000"/>
                          </a:solidFill>
                          <a:effectLst/>
                          <a:latin typeface="+mn-lt"/>
                        </a:rPr>
                        <a:t> type:</a:t>
                      </a:r>
                      <a:endParaRPr lang="en-GB" sz="1400" b="1" i="0" u="sng" strike="noStrike" dirty="0">
                        <a:solidFill>
                          <a:srgbClr val="000000"/>
                        </a:solidFill>
                        <a:effectLst/>
                        <a:latin typeface="+mn-lt"/>
                      </a:endParaRPr>
                    </a:p>
                  </a:txBody>
                  <a:tcPr marL="9525" marR="9525" marT="9525" marB="0" anchor="ctr"/>
                </a:tc>
                <a:tc>
                  <a:txBody>
                    <a:bodyPr/>
                    <a:lstStyle/>
                    <a:p>
                      <a:pPr algn="ctr" fontAlgn="b"/>
                      <a:endParaRPr lang="en-GB" sz="1400" b="1" i="0" u="none" strike="noStrike" dirty="0">
                        <a:solidFill>
                          <a:srgbClr val="000000"/>
                        </a:solidFill>
                        <a:effectLst/>
                        <a:latin typeface="+mn-lt"/>
                      </a:endParaRPr>
                    </a:p>
                  </a:txBody>
                  <a:tcPr marL="9525" marR="9525" marT="9525" marB="0" anchor="ctr"/>
                </a:tc>
                <a:tc>
                  <a:txBody>
                    <a:bodyPr/>
                    <a:lstStyle/>
                    <a:p>
                      <a:pPr algn="ctr" fontAlgn="b"/>
                      <a:endParaRPr lang="en-GB" sz="1400" b="0" i="0" u="none" strike="noStrike" dirty="0">
                        <a:solidFill>
                          <a:srgbClr val="000000"/>
                        </a:solidFill>
                        <a:effectLst/>
                        <a:latin typeface="+mn-lt"/>
                      </a:endParaRPr>
                    </a:p>
                  </a:txBody>
                  <a:tcPr marL="9525" marR="9525" marT="9525" marB="0" anchor="ctr"/>
                </a:tc>
                <a:tc>
                  <a:txBody>
                    <a:bodyPr/>
                    <a:lstStyle/>
                    <a:p>
                      <a:pPr algn="ctr" fontAlgn="b"/>
                      <a:endParaRPr lang="en-GB" sz="1400" b="0" i="0" u="none" strike="noStrike" dirty="0">
                        <a:solidFill>
                          <a:srgbClr val="000000"/>
                        </a:solidFill>
                        <a:effectLst/>
                        <a:latin typeface="+mn-lt"/>
                      </a:endParaRPr>
                    </a:p>
                  </a:txBody>
                  <a:tcPr marL="9525" marR="9525" marT="9525" marB="0" anchor="ctr"/>
                </a:tc>
                <a:tc>
                  <a:txBody>
                    <a:bodyPr/>
                    <a:lstStyle/>
                    <a:p>
                      <a:pPr algn="ctr" fontAlgn="b"/>
                      <a:endParaRPr lang="en-GB" sz="1400" b="0" i="0" u="none" strike="noStrike" dirty="0">
                        <a:solidFill>
                          <a:srgbClr val="000000"/>
                        </a:solidFill>
                        <a:effectLst/>
                        <a:latin typeface="+mn-lt"/>
                      </a:endParaRPr>
                    </a:p>
                  </a:txBody>
                  <a:tcPr marL="9525" marR="9525" marT="9525" marB="0" anchor="ctr"/>
                </a:tc>
                <a:tc>
                  <a:txBody>
                    <a:bodyPr/>
                    <a:lstStyle/>
                    <a:p>
                      <a:pPr algn="ctr" fontAlgn="b"/>
                      <a:endParaRPr lang="en-GB" sz="14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0011"/>
                  </a:ext>
                </a:extLst>
              </a:tr>
              <a:tr h="232242">
                <a:tc>
                  <a:txBody>
                    <a:bodyPr/>
                    <a:lstStyle/>
                    <a:p>
                      <a:pPr marL="355600" indent="0" algn="l" fontAlgn="b">
                        <a:tabLst/>
                      </a:pPr>
                      <a:r>
                        <a:rPr lang="en-GB" sz="1400" b="0" u="none" strike="noStrike" dirty="0">
                          <a:solidFill>
                            <a:srgbClr val="000000"/>
                          </a:solidFill>
                          <a:effectLst/>
                          <a:latin typeface="+mn-lt"/>
                        </a:rPr>
                        <a:t>Serviced accommodation</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1" u="none" strike="noStrike" dirty="0">
                          <a:solidFill>
                            <a:srgbClr val="000000"/>
                          </a:solidFill>
                          <a:effectLst/>
                          <a:latin typeface="+mn-lt"/>
                        </a:rPr>
                        <a:t>32%</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0" i="0" u="none" strike="noStrike" dirty="0">
                          <a:solidFill>
                            <a:srgbClr val="000000"/>
                          </a:solidFill>
                          <a:effectLst/>
                          <a:latin typeface="+mn-lt"/>
                        </a:rPr>
                        <a:t>6%</a:t>
                      </a:r>
                    </a:p>
                  </a:txBody>
                  <a:tcPr marL="7620" marR="7620" marT="7620" marB="0" anchor="ctr"/>
                </a:tc>
                <a:tc>
                  <a:txBody>
                    <a:bodyPr/>
                    <a:lstStyle/>
                    <a:p>
                      <a:pPr algn="ctr" fontAlgn="b"/>
                      <a:r>
                        <a:rPr lang="en-GB" sz="1400" b="0" i="0" u="none" strike="noStrike" dirty="0">
                          <a:solidFill>
                            <a:srgbClr val="000000"/>
                          </a:solidFill>
                          <a:effectLst/>
                          <a:latin typeface="+mn-lt"/>
                        </a:rPr>
                        <a:t>46%</a:t>
                      </a:r>
                    </a:p>
                  </a:txBody>
                  <a:tcPr marL="7620" marR="7620" marT="7620" marB="0" anchor="ctr"/>
                </a:tc>
                <a:tc>
                  <a:txBody>
                    <a:bodyPr/>
                    <a:lstStyle/>
                    <a:p>
                      <a:pPr algn="ctr" fontAlgn="b"/>
                      <a:r>
                        <a:rPr lang="en-GB" sz="1400" b="0" i="0" u="none" strike="noStrike" dirty="0">
                          <a:solidFill>
                            <a:srgbClr val="000000"/>
                          </a:solidFill>
                          <a:effectLst/>
                          <a:latin typeface="+mn-lt"/>
                        </a:rPr>
                        <a:t>31%</a:t>
                      </a:r>
                    </a:p>
                  </a:txBody>
                  <a:tcPr marL="7620" marR="7620" marT="7620" marB="0" anchor="ctr"/>
                </a:tc>
                <a:tc>
                  <a:txBody>
                    <a:bodyPr/>
                    <a:lstStyle/>
                    <a:p>
                      <a:pPr algn="ctr" fontAlgn="b"/>
                      <a:r>
                        <a:rPr lang="en-GB" sz="1400" b="0" i="0" u="none" strike="noStrike" dirty="0">
                          <a:solidFill>
                            <a:srgbClr val="000000"/>
                          </a:solidFill>
                          <a:effectLst/>
                          <a:latin typeface="+mn-lt"/>
                        </a:rPr>
                        <a:t>16%</a:t>
                      </a:r>
                    </a:p>
                  </a:txBody>
                  <a:tcPr marL="7620" marR="7620" marT="7620" marB="0" anchor="ctr"/>
                </a:tc>
                <a:extLst>
                  <a:ext uri="{0D108BD9-81ED-4DB2-BD59-A6C34878D82A}">
                    <a16:rowId xmlns:a16="http://schemas.microsoft.com/office/drawing/2014/main" val="10012"/>
                  </a:ext>
                </a:extLst>
              </a:tr>
              <a:tr h="244382">
                <a:tc>
                  <a:txBody>
                    <a:bodyPr/>
                    <a:lstStyle/>
                    <a:p>
                      <a:pPr marL="355600" indent="0" algn="l" fontAlgn="b"/>
                      <a:r>
                        <a:rPr lang="en-GB" sz="1400" b="0" u="none" strike="noStrike" dirty="0">
                          <a:solidFill>
                            <a:srgbClr val="000000"/>
                          </a:solidFill>
                          <a:effectLst/>
                          <a:latin typeface="+mn-lt"/>
                        </a:rPr>
                        <a:t>Self catering accommodation</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1" u="none" strike="noStrike" dirty="0">
                          <a:solidFill>
                            <a:srgbClr val="000000"/>
                          </a:solidFill>
                          <a:effectLst/>
                          <a:latin typeface="+mn-lt"/>
                        </a:rPr>
                        <a:t>63%</a:t>
                      </a:r>
                      <a:endParaRPr lang="en-GB" sz="1400" b="1"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94%</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49%</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52%</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79%</a:t>
                      </a:r>
                    </a:p>
                  </a:txBody>
                  <a:tcPr marL="7620" marR="7620" marT="7620" marB="0" anchor="ctr">
                    <a:solidFill>
                      <a:schemeClr val="accent3"/>
                    </a:solidFill>
                  </a:tcPr>
                </a:tc>
                <a:extLst>
                  <a:ext uri="{0D108BD9-81ED-4DB2-BD59-A6C34878D82A}">
                    <a16:rowId xmlns:a16="http://schemas.microsoft.com/office/drawing/2014/main" val="10013"/>
                  </a:ext>
                </a:extLst>
              </a:tr>
              <a:tr h="712258">
                <a:tc>
                  <a:txBody>
                    <a:bodyPr/>
                    <a:lstStyle/>
                    <a:p>
                      <a:pPr marL="355600" indent="0" algn="l" fontAlgn="b"/>
                      <a:r>
                        <a:rPr lang="en-GB" sz="1400" b="0" u="none" strike="noStrike" dirty="0">
                          <a:solidFill>
                            <a:srgbClr val="000000"/>
                          </a:solidFill>
                          <a:effectLst/>
                          <a:latin typeface="+mn-lt"/>
                        </a:rPr>
                        <a:t>Other</a:t>
                      </a:r>
                      <a:r>
                        <a:rPr lang="en-GB" sz="1400" b="0" u="none" strike="noStrike" baseline="0" dirty="0">
                          <a:solidFill>
                            <a:srgbClr val="000000"/>
                          </a:solidFill>
                          <a:effectLst/>
                          <a:latin typeface="+mn-lt"/>
                        </a:rPr>
                        <a:t> accommodation type (incl. holiday parks, caravan/camping site and other accommodation types)</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1" u="none" strike="noStrike" dirty="0">
                          <a:solidFill>
                            <a:srgbClr val="000000"/>
                          </a:solidFill>
                          <a:effectLst/>
                          <a:latin typeface="+mn-lt"/>
                        </a:rPr>
                        <a:t>5%</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0" i="0" u="none" strike="noStrike" dirty="0">
                          <a:solidFill>
                            <a:srgbClr val="000000"/>
                          </a:solidFill>
                          <a:effectLst/>
                          <a:latin typeface="+mn-lt"/>
                        </a:rPr>
                        <a:t>-</a:t>
                      </a:r>
                    </a:p>
                  </a:txBody>
                  <a:tcPr marL="7620" marR="7620" marT="7620" marB="0" anchor="ctr"/>
                </a:tc>
                <a:tc>
                  <a:txBody>
                    <a:bodyPr/>
                    <a:lstStyle/>
                    <a:p>
                      <a:pPr algn="ctr" fontAlgn="b"/>
                      <a:r>
                        <a:rPr lang="en-GB" sz="1400" b="0" i="0" u="none" strike="noStrike" dirty="0">
                          <a:solidFill>
                            <a:srgbClr val="000000"/>
                          </a:solidFill>
                          <a:effectLst/>
                          <a:latin typeface="+mn-lt"/>
                        </a:rPr>
                        <a:t>5%</a:t>
                      </a:r>
                    </a:p>
                  </a:txBody>
                  <a:tcPr marL="7620" marR="7620" marT="7620" marB="0" anchor="ctr"/>
                </a:tc>
                <a:tc>
                  <a:txBody>
                    <a:bodyPr/>
                    <a:lstStyle/>
                    <a:p>
                      <a:pPr algn="ctr" fontAlgn="b"/>
                      <a:r>
                        <a:rPr lang="en-GB" sz="1400" b="0" i="0" u="none" strike="noStrike" dirty="0">
                          <a:solidFill>
                            <a:srgbClr val="000000"/>
                          </a:solidFill>
                          <a:effectLst/>
                          <a:latin typeface="+mn-lt"/>
                        </a:rPr>
                        <a:t>17%</a:t>
                      </a:r>
                    </a:p>
                  </a:txBody>
                  <a:tcPr marL="7620" marR="7620" marT="7620" marB="0" anchor="ctr"/>
                </a:tc>
                <a:tc>
                  <a:txBody>
                    <a:bodyPr/>
                    <a:lstStyle/>
                    <a:p>
                      <a:pPr algn="ctr" fontAlgn="b"/>
                      <a:r>
                        <a:rPr lang="en-GB" sz="1400" b="0" i="0" u="none" strike="noStrike" dirty="0">
                          <a:solidFill>
                            <a:srgbClr val="000000"/>
                          </a:solidFill>
                          <a:effectLst/>
                          <a:latin typeface="+mn-lt"/>
                        </a:rPr>
                        <a:t>5%</a:t>
                      </a:r>
                    </a:p>
                  </a:txBody>
                  <a:tcPr marL="7620" marR="7620" marT="7620" marB="0" anchor="ctr"/>
                </a:tc>
                <a:extLst>
                  <a:ext uri="{0D108BD9-81ED-4DB2-BD59-A6C34878D82A}">
                    <a16:rowId xmlns:a16="http://schemas.microsoft.com/office/drawing/2014/main" val="10014"/>
                  </a:ext>
                </a:extLst>
              </a:tr>
            </a:tbl>
          </a:graphicData>
        </a:graphic>
      </p:graphicFrame>
      <p:sp>
        <p:nvSpPr>
          <p:cNvPr id="8" name="Rectangle 7"/>
          <p:cNvSpPr/>
          <p:nvPr/>
        </p:nvSpPr>
        <p:spPr>
          <a:xfrm>
            <a:off x="251520" y="188640"/>
            <a:ext cx="3093154" cy="498598"/>
          </a:xfrm>
          <a:prstGeom prst="rect">
            <a:avLst/>
          </a:prstGeom>
        </p:spPr>
        <p:txBody>
          <a:bodyPr wrap="non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Sample profile by county</a:t>
            </a:r>
          </a:p>
        </p:txBody>
      </p:sp>
      <p:sp>
        <p:nvSpPr>
          <p:cNvPr id="3" name="Slide Number Placeholder 2">
            <a:extLst>
              <a:ext uri="{FF2B5EF4-FFF2-40B4-BE49-F238E27FC236}">
                <a16:creationId xmlns:a16="http://schemas.microsoft.com/office/drawing/2014/main" id="{52D06F66-9F08-4E62-BCB7-A9938AABE8C4}"/>
              </a:ext>
            </a:extLst>
          </p:cNvPr>
          <p:cNvSpPr>
            <a:spLocks noGrp="1"/>
          </p:cNvSpPr>
          <p:nvPr>
            <p:ph type="sldNum" sz="quarter" idx="12"/>
          </p:nvPr>
        </p:nvSpPr>
        <p:spPr>
          <a:xfrm>
            <a:off x="6801369" y="6538559"/>
            <a:ext cx="2133600" cy="365125"/>
          </a:xfrm>
        </p:spPr>
        <p:txBody>
          <a:bodyPr/>
          <a:lstStyle/>
          <a:p>
            <a:fld id="{F9499BC9-3262-48D8-BE6C-850D19DED04D}" type="slidenum">
              <a:rPr lang="en-GB" smtClean="0"/>
              <a:t>6</a:t>
            </a:fld>
            <a:endParaRPr lang="en-GB" dirty="0"/>
          </a:p>
        </p:txBody>
      </p:sp>
    </p:spTree>
    <p:extLst>
      <p:ext uri="{BB962C8B-B14F-4D97-AF65-F5344CB8AC3E}">
        <p14:creationId xmlns:p14="http://schemas.microsoft.com/office/powerpoint/2010/main" val="1198451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692696"/>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51520" y="980728"/>
            <a:ext cx="8640960" cy="1077218"/>
          </a:xfrm>
          <a:prstGeom prst="rect">
            <a:avLst/>
          </a:prstGeom>
        </p:spPr>
        <p:txBody>
          <a:bodyPr wrap="square">
            <a:spAutoFit/>
          </a:bodyPr>
          <a:lstStyle/>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860180549"/>
              </p:ext>
            </p:extLst>
          </p:nvPr>
        </p:nvGraphicFramePr>
        <p:xfrm>
          <a:off x="323528" y="908720"/>
          <a:ext cx="8640000" cy="5611154"/>
        </p:xfrm>
        <a:graphic>
          <a:graphicData uri="http://schemas.openxmlformats.org/drawingml/2006/table">
            <a:tbl>
              <a:tblPr firstRow="1" bandRow="1">
                <a:tableStyleId>{5C22544A-7EE6-4342-B048-85BDC9FD1C3A}</a:tableStyleId>
              </a:tblPr>
              <a:tblGrid>
                <a:gridCol w="3600000">
                  <a:extLst>
                    <a:ext uri="{9D8B030D-6E8A-4147-A177-3AD203B41FA5}">
                      <a16:colId xmlns:a16="http://schemas.microsoft.com/office/drawing/2014/main" val="20000"/>
                    </a:ext>
                  </a:extLst>
                </a:gridCol>
                <a:gridCol w="1008000">
                  <a:extLst>
                    <a:ext uri="{9D8B030D-6E8A-4147-A177-3AD203B41FA5}">
                      <a16:colId xmlns:a16="http://schemas.microsoft.com/office/drawing/2014/main" val="20001"/>
                    </a:ext>
                  </a:extLst>
                </a:gridCol>
                <a:gridCol w="1008000">
                  <a:extLst>
                    <a:ext uri="{9D8B030D-6E8A-4147-A177-3AD203B41FA5}">
                      <a16:colId xmlns:a16="http://schemas.microsoft.com/office/drawing/2014/main" val="20002"/>
                    </a:ext>
                  </a:extLst>
                </a:gridCol>
                <a:gridCol w="1008000">
                  <a:extLst>
                    <a:ext uri="{9D8B030D-6E8A-4147-A177-3AD203B41FA5}">
                      <a16:colId xmlns:a16="http://schemas.microsoft.com/office/drawing/2014/main" val="20003"/>
                    </a:ext>
                  </a:extLst>
                </a:gridCol>
                <a:gridCol w="1008000">
                  <a:extLst>
                    <a:ext uri="{9D8B030D-6E8A-4147-A177-3AD203B41FA5}">
                      <a16:colId xmlns:a16="http://schemas.microsoft.com/office/drawing/2014/main" val="20004"/>
                    </a:ext>
                  </a:extLst>
                </a:gridCol>
                <a:gridCol w="1008000">
                  <a:extLst>
                    <a:ext uri="{9D8B030D-6E8A-4147-A177-3AD203B41FA5}">
                      <a16:colId xmlns:a16="http://schemas.microsoft.com/office/drawing/2014/main" val="20005"/>
                    </a:ext>
                  </a:extLst>
                </a:gridCol>
              </a:tblGrid>
              <a:tr h="733560">
                <a:tc>
                  <a:txBody>
                    <a:bodyPr/>
                    <a:lstStyle/>
                    <a:p>
                      <a:endParaRPr lang="en-GB" sz="1400" dirty="0">
                        <a:latin typeface="+mn-lt"/>
                      </a:endParaRPr>
                    </a:p>
                  </a:txBody>
                  <a:tcPr anchor="ctr"/>
                </a:tc>
                <a:tc>
                  <a:txBody>
                    <a:bodyPr/>
                    <a:lstStyle/>
                    <a:p>
                      <a:pPr algn="ctr"/>
                      <a:r>
                        <a:rPr lang="en-GB" sz="1400" dirty="0">
                          <a:latin typeface="+mn-lt"/>
                        </a:rPr>
                        <a:t>GSW</a:t>
                      </a:r>
                    </a:p>
                  </a:txBody>
                  <a:tcPr anchor="ctr"/>
                </a:tc>
                <a:tc>
                  <a:txBody>
                    <a:bodyPr/>
                    <a:lstStyle/>
                    <a:p>
                      <a:pPr algn="ctr"/>
                      <a:r>
                        <a:rPr lang="en-GB" sz="1400" dirty="0">
                          <a:latin typeface="+mn-lt"/>
                        </a:rPr>
                        <a:t>Cornwall &amp; IoS</a:t>
                      </a:r>
                    </a:p>
                  </a:txBody>
                  <a:tcPr anchor="ctr"/>
                </a:tc>
                <a:tc>
                  <a:txBody>
                    <a:bodyPr/>
                    <a:lstStyle/>
                    <a:p>
                      <a:pPr algn="ctr"/>
                      <a:r>
                        <a:rPr lang="en-GB" sz="1400" dirty="0">
                          <a:latin typeface="+mn-lt"/>
                        </a:rPr>
                        <a:t>Devon</a:t>
                      </a:r>
                    </a:p>
                  </a:txBody>
                  <a:tcPr anchor="ctr"/>
                </a:tc>
                <a:tc>
                  <a:txBody>
                    <a:bodyPr/>
                    <a:lstStyle/>
                    <a:p>
                      <a:pPr algn="ctr"/>
                      <a:r>
                        <a:rPr lang="en-GB" sz="1400" dirty="0">
                          <a:latin typeface="+mn-lt"/>
                        </a:rPr>
                        <a:t>Dorset</a:t>
                      </a:r>
                    </a:p>
                  </a:txBody>
                  <a:tcPr anchor="ctr"/>
                </a:tc>
                <a:tc>
                  <a:txBody>
                    <a:bodyPr/>
                    <a:lstStyle/>
                    <a:p>
                      <a:pPr algn="ctr"/>
                      <a:r>
                        <a:rPr lang="en-GB" sz="1400" dirty="0">
                          <a:latin typeface="+mn-lt"/>
                        </a:rPr>
                        <a:t>Somerset</a:t>
                      </a:r>
                    </a:p>
                  </a:txBody>
                  <a:tcPr anchor="ctr"/>
                </a:tc>
                <a:extLst>
                  <a:ext uri="{0D108BD9-81ED-4DB2-BD59-A6C34878D82A}">
                    <a16:rowId xmlns:a16="http://schemas.microsoft.com/office/drawing/2014/main" val="10000"/>
                  </a:ext>
                </a:extLst>
              </a:tr>
              <a:tr h="326102">
                <a:tc gridSpan="6">
                  <a:txBody>
                    <a:bodyPr/>
                    <a:lstStyle/>
                    <a:p>
                      <a:pPr marL="85725" indent="0" algn="l" fontAlgn="b"/>
                      <a:r>
                        <a:rPr lang="en-GB" sz="1400" b="1" u="sng" strike="noStrike" baseline="0" dirty="0">
                          <a:solidFill>
                            <a:srgbClr val="000000"/>
                          </a:solidFill>
                          <a:effectLst/>
                          <a:latin typeface="+mn-lt"/>
                        </a:rPr>
                        <a:t>Type of business (visitor/leisure attractions only):</a:t>
                      </a:r>
                      <a:endParaRPr lang="en-GB" sz="1400" b="1" i="0" u="sng" strike="noStrike" dirty="0">
                        <a:solidFill>
                          <a:srgbClr val="000000"/>
                        </a:solidFill>
                        <a:effectLst/>
                        <a:latin typeface="+mn-lt"/>
                      </a:endParaRPr>
                    </a:p>
                  </a:txBody>
                  <a:tcPr marL="9525" marR="9525" marT="9525" marB="0" anchor="ctr"/>
                </a:tc>
                <a:tc hMerge="1">
                  <a:txBody>
                    <a:bodyPr/>
                    <a:lstStyle/>
                    <a:p>
                      <a:pPr algn="ctr"/>
                      <a:endParaRPr lang="en-GB" sz="1400" b="0" dirty="0">
                        <a:latin typeface="+mn-lt"/>
                      </a:endParaRPr>
                    </a:p>
                  </a:txBody>
                  <a:tcPr anchor="ctr"/>
                </a:tc>
                <a:tc hMerge="1">
                  <a:txBody>
                    <a:bodyPr/>
                    <a:lstStyle/>
                    <a:p>
                      <a:pPr algn="ctr"/>
                      <a:endParaRPr lang="en-GB" sz="1400" dirty="0">
                        <a:latin typeface="+mn-lt"/>
                      </a:endParaRPr>
                    </a:p>
                  </a:txBody>
                  <a:tcPr anchor="ctr"/>
                </a:tc>
                <a:tc hMerge="1">
                  <a:txBody>
                    <a:bodyPr/>
                    <a:lstStyle/>
                    <a:p>
                      <a:pPr algn="ctr"/>
                      <a:endParaRPr lang="en-GB" sz="1400" dirty="0">
                        <a:latin typeface="+mn-lt"/>
                      </a:endParaRPr>
                    </a:p>
                  </a:txBody>
                  <a:tcPr marL="9525" marR="9525" marT="9525" marB="0" anchor="ctr"/>
                </a:tc>
                <a:tc hMerge="1">
                  <a:txBody>
                    <a:bodyPr/>
                    <a:lstStyle/>
                    <a:p>
                      <a:pPr algn="ctr"/>
                      <a:endParaRPr lang="en-GB" sz="1400" dirty="0">
                        <a:latin typeface="+mn-lt"/>
                      </a:endParaRPr>
                    </a:p>
                  </a:txBody>
                  <a:tcPr anchor="ctr"/>
                </a:tc>
                <a:tc hMerge="1">
                  <a:txBody>
                    <a:bodyPr/>
                    <a:lstStyle/>
                    <a:p>
                      <a:pPr algn="ctr"/>
                      <a:endParaRPr lang="en-GB" sz="1400" dirty="0">
                        <a:latin typeface="+mn-lt"/>
                      </a:endParaRPr>
                    </a:p>
                  </a:txBody>
                  <a:tcPr anchor="ctr"/>
                </a:tc>
                <a:extLst>
                  <a:ext uri="{0D108BD9-81ED-4DB2-BD59-A6C34878D82A}">
                    <a16:rowId xmlns:a16="http://schemas.microsoft.com/office/drawing/2014/main" val="10001"/>
                  </a:ext>
                </a:extLst>
              </a:tr>
              <a:tr h="326102">
                <a:tc>
                  <a:txBody>
                    <a:bodyPr/>
                    <a:lstStyle/>
                    <a:p>
                      <a:pPr marL="355600" indent="0" algn="l" fontAlgn="b"/>
                      <a:r>
                        <a:rPr lang="en-GB" sz="1400" b="0" u="none" strike="noStrike" dirty="0">
                          <a:solidFill>
                            <a:srgbClr val="000000"/>
                          </a:solidFill>
                          <a:effectLst/>
                          <a:latin typeface="+mn-lt"/>
                        </a:rPr>
                        <a:t>Predominantly/totally based indoors</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1" u="none" strike="noStrike" dirty="0">
                          <a:solidFill>
                            <a:srgbClr val="000000"/>
                          </a:solidFill>
                          <a:effectLst/>
                          <a:latin typeface="+mn-lt"/>
                        </a:rPr>
                        <a:t>28%</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0" u="none" strike="noStrike" dirty="0">
                          <a:solidFill>
                            <a:srgbClr val="000000"/>
                          </a:solidFill>
                          <a:effectLst/>
                          <a:latin typeface="+mn-lt"/>
                        </a:rPr>
                        <a:t>33%</a:t>
                      </a:r>
                      <a:endParaRPr lang="en-GB" sz="1400" b="0" i="0" u="none" strike="noStrike" dirty="0">
                        <a:solidFill>
                          <a:srgbClr val="000000"/>
                        </a:solidFill>
                        <a:effectLst/>
                        <a:latin typeface="+mn-lt"/>
                      </a:endParaRPr>
                    </a:p>
                  </a:txBody>
                  <a:tcPr marL="7620" marR="7620" marT="7620" marB="0" anchor="ctr"/>
                </a:tc>
                <a:tc>
                  <a:txBody>
                    <a:bodyPr/>
                    <a:lstStyle/>
                    <a:p>
                      <a:pPr algn="ctr" fontAlgn="b"/>
                      <a:r>
                        <a:rPr lang="en-GB" sz="1400" b="0" u="none" strike="noStrike" dirty="0">
                          <a:solidFill>
                            <a:srgbClr val="000000"/>
                          </a:solidFill>
                          <a:effectLst/>
                          <a:latin typeface="+mn-lt"/>
                        </a:rPr>
                        <a:t>17%</a:t>
                      </a:r>
                      <a:endParaRPr lang="en-GB" sz="1400" b="0" i="0" u="none" strike="noStrike" dirty="0">
                        <a:solidFill>
                          <a:srgbClr val="000000"/>
                        </a:solidFill>
                        <a:effectLst/>
                        <a:latin typeface="+mn-lt"/>
                      </a:endParaRPr>
                    </a:p>
                  </a:txBody>
                  <a:tcPr marL="7620" marR="7620" marT="7620" marB="0" anchor="ctr"/>
                </a:tc>
                <a:tc>
                  <a:txBody>
                    <a:bodyPr/>
                    <a:lstStyle/>
                    <a:p>
                      <a:pPr algn="ctr" fontAlgn="b"/>
                      <a:r>
                        <a:rPr lang="en-GB" sz="1400" b="0" u="none" strike="noStrike" dirty="0">
                          <a:solidFill>
                            <a:srgbClr val="000000"/>
                          </a:solidFill>
                          <a:effectLst/>
                          <a:latin typeface="+mn-lt"/>
                        </a:rPr>
                        <a:t>40%</a:t>
                      </a:r>
                      <a:endParaRPr lang="en-GB" sz="1400" b="0"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latin typeface="+mn-lt"/>
                        </a:rPr>
                        <a:t>30%</a:t>
                      </a:r>
                      <a:endParaRPr lang="en-GB" sz="1400" b="0" i="0" u="none" strike="noStrike" dirty="0">
                        <a:solidFill>
                          <a:srgbClr val="000000"/>
                        </a:solidFill>
                        <a:effectLst/>
                        <a:latin typeface="+mn-lt"/>
                      </a:endParaRPr>
                    </a:p>
                  </a:txBody>
                  <a:tcPr marL="7620" marR="7620" marT="7620" marB="0" anchor="ctr"/>
                </a:tc>
                <a:extLst>
                  <a:ext uri="{0D108BD9-81ED-4DB2-BD59-A6C34878D82A}">
                    <a16:rowId xmlns:a16="http://schemas.microsoft.com/office/drawing/2014/main" val="10002"/>
                  </a:ext>
                </a:extLst>
              </a:tr>
              <a:tr h="326102">
                <a:tc>
                  <a:txBody>
                    <a:bodyPr/>
                    <a:lstStyle/>
                    <a:p>
                      <a:pPr marL="355600" indent="0" algn="l" fontAlgn="b"/>
                      <a:r>
                        <a:rPr lang="en-GB" sz="1400" b="0" u="none" strike="noStrike" dirty="0">
                          <a:solidFill>
                            <a:srgbClr val="000000"/>
                          </a:solidFill>
                          <a:effectLst/>
                          <a:latin typeface="+mn-lt"/>
                        </a:rPr>
                        <a:t>Predominantly/totally based outdoors</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1" u="none" strike="noStrike" dirty="0">
                          <a:solidFill>
                            <a:srgbClr val="000000"/>
                          </a:solidFill>
                          <a:effectLst/>
                          <a:latin typeface="+mn-lt"/>
                        </a:rPr>
                        <a:t>42%</a:t>
                      </a:r>
                      <a:endParaRPr lang="en-GB" sz="1400" b="1"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latin typeface="+mn-lt"/>
                        </a:rPr>
                        <a:t>67%</a:t>
                      </a:r>
                      <a:endParaRPr lang="en-GB" sz="1400" b="0"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latin typeface="+mn-lt"/>
                        </a:rPr>
                        <a:t>56%</a:t>
                      </a:r>
                      <a:endParaRPr lang="en-GB" sz="1400" b="0"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latin typeface="+mn-lt"/>
                        </a:rPr>
                        <a:t>20%</a:t>
                      </a:r>
                      <a:endParaRPr lang="en-GB" sz="1400" b="0" i="0" u="none" strike="noStrike" dirty="0">
                        <a:solidFill>
                          <a:srgbClr val="000000"/>
                        </a:solidFill>
                        <a:effectLst/>
                        <a:latin typeface="+mn-lt"/>
                      </a:endParaRPr>
                    </a:p>
                  </a:txBody>
                  <a:tcPr marL="7620" marR="7620" marT="7620" marB="0" anchor="ctr"/>
                </a:tc>
                <a:tc>
                  <a:txBody>
                    <a:bodyPr/>
                    <a:lstStyle/>
                    <a:p>
                      <a:pPr algn="ctr" fontAlgn="b"/>
                      <a:r>
                        <a:rPr lang="en-GB" sz="1400" b="0" u="none" strike="noStrike" dirty="0">
                          <a:solidFill>
                            <a:srgbClr val="000000"/>
                          </a:solidFill>
                          <a:effectLst/>
                          <a:latin typeface="+mn-lt"/>
                        </a:rPr>
                        <a:t>33%</a:t>
                      </a:r>
                      <a:endParaRPr lang="en-GB" sz="1400" b="0" i="0" u="none" strike="noStrike" dirty="0">
                        <a:solidFill>
                          <a:srgbClr val="000000"/>
                        </a:solidFill>
                        <a:effectLst/>
                        <a:latin typeface="+mn-lt"/>
                      </a:endParaRPr>
                    </a:p>
                  </a:txBody>
                  <a:tcPr marL="7620" marR="7620" marT="7620" marB="0" anchor="ctr"/>
                </a:tc>
                <a:extLst>
                  <a:ext uri="{0D108BD9-81ED-4DB2-BD59-A6C34878D82A}">
                    <a16:rowId xmlns:a16="http://schemas.microsoft.com/office/drawing/2014/main" val="10003"/>
                  </a:ext>
                </a:extLst>
              </a:tr>
              <a:tr h="638268">
                <a:tc>
                  <a:txBody>
                    <a:bodyPr/>
                    <a:lstStyle/>
                    <a:p>
                      <a:pPr marL="355600" indent="0" algn="l" fontAlgn="b"/>
                      <a:r>
                        <a:rPr lang="en-GB" sz="1400" b="0" u="none" strike="noStrike" dirty="0">
                          <a:solidFill>
                            <a:srgbClr val="000000"/>
                          </a:solidFill>
                          <a:effectLst/>
                          <a:latin typeface="+mn-lt"/>
                        </a:rPr>
                        <a:t>A good mix of both indoor and outdoor attractions/entertainment/activities</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1" u="none" strike="noStrike" dirty="0">
                          <a:solidFill>
                            <a:srgbClr val="000000"/>
                          </a:solidFill>
                          <a:effectLst/>
                          <a:latin typeface="+mn-lt"/>
                        </a:rPr>
                        <a:t>31%</a:t>
                      </a:r>
                      <a:endParaRPr lang="en-GB" sz="1400" b="1" i="0" u="none" strike="noStrike" dirty="0">
                        <a:solidFill>
                          <a:srgbClr val="000000"/>
                        </a:solidFill>
                        <a:effectLst/>
                        <a:latin typeface="+mn-lt"/>
                      </a:endParaRPr>
                    </a:p>
                  </a:txBody>
                  <a:tcPr marL="7620" marR="7620" marT="7620" marB="0" anchor="ctr"/>
                </a:tc>
                <a:tc>
                  <a:txBody>
                    <a:bodyPr/>
                    <a:lstStyle/>
                    <a:p>
                      <a:pPr algn="ctr" fontAlgn="b"/>
                      <a:r>
                        <a:rPr lang="en-GB" sz="1400" b="0" u="none" strike="noStrike" dirty="0">
                          <a:solidFill>
                            <a:srgbClr val="000000"/>
                          </a:solidFill>
                          <a:effectLst/>
                          <a:latin typeface="+mn-lt"/>
                        </a:rPr>
                        <a:t>-</a:t>
                      </a:r>
                      <a:endParaRPr lang="en-GB" sz="1400" b="0" i="0" u="none" strike="noStrike" dirty="0">
                        <a:solidFill>
                          <a:srgbClr val="000000"/>
                        </a:solidFill>
                        <a:effectLst/>
                        <a:latin typeface="+mn-lt"/>
                      </a:endParaRPr>
                    </a:p>
                  </a:txBody>
                  <a:tcPr marL="7620" marR="7620" marT="7620" marB="0" anchor="ctr"/>
                </a:tc>
                <a:tc>
                  <a:txBody>
                    <a:bodyPr/>
                    <a:lstStyle/>
                    <a:p>
                      <a:pPr algn="ctr" fontAlgn="b"/>
                      <a:r>
                        <a:rPr lang="en-GB" sz="1400" b="0" u="none" strike="noStrike" dirty="0">
                          <a:solidFill>
                            <a:srgbClr val="000000"/>
                          </a:solidFill>
                          <a:effectLst/>
                          <a:latin typeface="+mn-lt"/>
                        </a:rPr>
                        <a:t>28%</a:t>
                      </a:r>
                      <a:endParaRPr lang="en-GB" sz="1400" b="0" i="0" u="none" strike="noStrike" dirty="0">
                        <a:solidFill>
                          <a:srgbClr val="000000"/>
                        </a:solidFill>
                        <a:effectLst/>
                        <a:latin typeface="+mn-lt"/>
                      </a:endParaRPr>
                    </a:p>
                  </a:txBody>
                  <a:tcPr marL="7620" marR="7620" marT="7620" marB="0" anchor="ctr"/>
                </a:tc>
                <a:tc>
                  <a:txBody>
                    <a:bodyPr/>
                    <a:lstStyle/>
                    <a:p>
                      <a:pPr algn="ctr" fontAlgn="b"/>
                      <a:r>
                        <a:rPr lang="en-GB" sz="1400" b="0" u="none" strike="noStrike" dirty="0">
                          <a:solidFill>
                            <a:srgbClr val="000000"/>
                          </a:solidFill>
                          <a:effectLst/>
                          <a:latin typeface="+mn-lt"/>
                        </a:rPr>
                        <a:t>40%</a:t>
                      </a:r>
                      <a:endParaRPr lang="en-GB" sz="1400" b="0" i="0" u="none" strike="noStrike" dirty="0">
                        <a:solidFill>
                          <a:srgbClr val="000000"/>
                        </a:solidFill>
                        <a:effectLst/>
                        <a:latin typeface="+mn-lt"/>
                      </a:endParaRPr>
                    </a:p>
                  </a:txBody>
                  <a:tcPr marL="7620" marR="7620" marT="7620" marB="0" anchor="ctr">
                    <a:solidFill>
                      <a:schemeClr val="accent3"/>
                    </a:solidFill>
                  </a:tcPr>
                </a:tc>
                <a:tc>
                  <a:txBody>
                    <a:bodyPr/>
                    <a:lstStyle/>
                    <a:p>
                      <a:pPr algn="ctr" fontAlgn="b"/>
                      <a:r>
                        <a:rPr lang="en-GB" sz="1400" b="0" u="none" strike="noStrike" dirty="0">
                          <a:solidFill>
                            <a:srgbClr val="000000"/>
                          </a:solidFill>
                          <a:effectLst/>
                          <a:latin typeface="+mn-lt"/>
                        </a:rPr>
                        <a:t>67%</a:t>
                      </a:r>
                      <a:endParaRPr lang="en-GB" sz="1400" b="0" i="0" u="none" strike="noStrike" dirty="0">
                        <a:solidFill>
                          <a:srgbClr val="000000"/>
                        </a:solidFill>
                        <a:effectLst/>
                        <a:latin typeface="+mn-lt"/>
                      </a:endParaRPr>
                    </a:p>
                  </a:txBody>
                  <a:tcPr marL="7620" marR="7620" marT="7620" marB="0" anchor="ctr">
                    <a:solidFill>
                      <a:schemeClr val="accent3"/>
                    </a:solidFill>
                  </a:tcPr>
                </a:tc>
                <a:extLst>
                  <a:ext uri="{0D108BD9-81ED-4DB2-BD59-A6C34878D82A}">
                    <a16:rowId xmlns:a16="http://schemas.microsoft.com/office/drawing/2014/main" val="10004"/>
                  </a:ext>
                </a:extLst>
              </a:tr>
              <a:tr h="326102">
                <a:tc>
                  <a:txBody>
                    <a:bodyPr/>
                    <a:lstStyle/>
                    <a:p>
                      <a:pPr marL="85725" indent="0" algn="l" fontAlgn="b"/>
                      <a:r>
                        <a:rPr lang="en-GB" sz="1400" b="1" u="sng" strike="noStrike" dirty="0">
                          <a:solidFill>
                            <a:srgbClr val="000000"/>
                          </a:solidFill>
                          <a:effectLst/>
                          <a:latin typeface="+mn-lt"/>
                        </a:rPr>
                        <a:t>Rateable value</a:t>
                      </a:r>
                      <a:r>
                        <a:rPr lang="en-GB" sz="1400" b="1" u="sng" strike="noStrike" baseline="0" dirty="0">
                          <a:solidFill>
                            <a:srgbClr val="000000"/>
                          </a:solidFill>
                          <a:effectLst/>
                          <a:latin typeface="+mn-lt"/>
                        </a:rPr>
                        <a:t> band:</a:t>
                      </a:r>
                      <a:endParaRPr lang="en-GB" sz="1400" b="1" i="0" u="sng" strike="noStrike" dirty="0">
                        <a:solidFill>
                          <a:srgbClr val="000000"/>
                        </a:solidFill>
                        <a:effectLst/>
                        <a:latin typeface="+mn-lt"/>
                      </a:endParaRPr>
                    </a:p>
                  </a:txBody>
                  <a:tcPr marL="9525" marR="9525" marT="9525" marB="0" anchor="ctr"/>
                </a:tc>
                <a:tc>
                  <a:txBody>
                    <a:bodyPr/>
                    <a:lstStyle/>
                    <a:p>
                      <a:pPr algn="ctr" fontAlgn="b"/>
                      <a:endParaRPr lang="en-GB" sz="1400" b="1" i="0" u="none" strike="noStrike" dirty="0">
                        <a:solidFill>
                          <a:srgbClr val="000000"/>
                        </a:solidFill>
                        <a:effectLst/>
                        <a:latin typeface="+mn-lt"/>
                      </a:endParaRPr>
                    </a:p>
                  </a:txBody>
                  <a:tcPr marL="9525" marR="9525" marT="9525" marB="0" anchor="ctr"/>
                </a:tc>
                <a:tc>
                  <a:txBody>
                    <a:bodyPr/>
                    <a:lstStyle/>
                    <a:p>
                      <a:pPr algn="ctr" fontAlgn="b"/>
                      <a:endParaRPr lang="en-GB" sz="1400" b="0" i="0" u="none" strike="noStrike" dirty="0">
                        <a:solidFill>
                          <a:srgbClr val="000000"/>
                        </a:solidFill>
                        <a:effectLst/>
                        <a:latin typeface="+mn-lt"/>
                      </a:endParaRPr>
                    </a:p>
                  </a:txBody>
                  <a:tcPr marL="9525" marR="9525" marT="9525" marB="0" anchor="ctr"/>
                </a:tc>
                <a:tc>
                  <a:txBody>
                    <a:bodyPr/>
                    <a:lstStyle/>
                    <a:p>
                      <a:pPr algn="ctr" fontAlgn="b"/>
                      <a:endParaRPr lang="en-GB" sz="1400" b="0" i="0" u="none" strike="noStrike" dirty="0">
                        <a:solidFill>
                          <a:srgbClr val="000000"/>
                        </a:solidFill>
                        <a:effectLst/>
                        <a:latin typeface="+mn-lt"/>
                      </a:endParaRPr>
                    </a:p>
                  </a:txBody>
                  <a:tcPr marL="9525" marR="9525" marT="9525" marB="0" anchor="ctr"/>
                </a:tc>
                <a:tc>
                  <a:txBody>
                    <a:bodyPr/>
                    <a:lstStyle/>
                    <a:p>
                      <a:pPr algn="ctr" fontAlgn="b"/>
                      <a:endParaRPr lang="en-GB" sz="1400" b="0" i="0" u="none" strike="noStrike" dirty="0">
                        <a:solidFill>
                          <a:srgbClr val="000000"/>
                        </a:solidFill>
                        <a:effectLst/>
                        <a:latin typeface="+mn-lt"/>
                      </a:endParaRPr>
                    </a:p>
                  </a:txBody>
                  <a:tcPr marL="9525" marR="9525" marT="9525" marB="0" anchor="ctr"/>
                </a:tc>
                <a:tc>
                  <a:txBody>
                    <a:bodyPr/>
                    <a:lstStyle/>
                    <a:p>
                      <a:pPr algn="ctr" fontAlgn="b"/>
                      <a:endParaRPr lang="en-GB" sz="14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0005"/>
                  </a:ext>
                </a:extLst>
              </a:tr>
              <a:tr h="326102">
                <a:tc>
                  <a:txBody>
                    <a:bodyPr/>
                    <a:lstStyle/>
                    <a:p>
                      <a:pPr marL="355600" indent="0" algn="l" fontAlgn="b"/>
                      <a:r>
                        <a:rPr lang="en-GB" sz="1400" b="0" u="none" strike="noStrike" dirty="0">
                          <a:solidFill>
                            <a:srgbClr val="000000"/>
                          </a:solidFill>
                          <a:effectLst/>
                          <a:latin typeface="+mn-lt"/>
                        </a:rPr>
                        <a:t>Under £15k</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1" i="0" u="none" strike="noStrike" dirty="0">
                          <a:solidFill>
                            <a:srgbClr val="000000"/>
                          </a:solidFill>
                          <a:effectLst/>
                          <a:latin typeface="+mn-lt"/>
                        </a:rPr>
                        <a:t>53%</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59%</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54%</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45%</a:t>
                      </a:r>
                    </a:p>
                  </a:txBody>
                  <a:tcPr marL="7620" marR="7620" marT="7620" marB="0" anchor="ctr">
                    <a:solidFill>
                      <a:schemeClr val="accent3"/>
                    </a:solidFill>
                  </a:tcPr>
                </a:tc>
                <a:tc>
                  <a:txBody>
                    <a:bodyPr/>
                    <a:lstStyle/>
                    <a:p>
                      <a:pPr algn="ctr" fontAlgn="b"/>
                      <a:r>
                        <a:rPr lang="en-GB" sz="1400" b="0" i="0" u="none" strike="noStrike" dirty="0">
                          <a:solidFill>
                            <a:srgbClr val="000000"/>
                          </a:solidFill>
                          <a:effectLst/>
                          <a:latin typeface="+mn-lt"/>
                        </a:rPr>
                        <a:t>42%</a:t>
                      </a:r>
                    </a:p>
                  </a:txBody>
                  <a:tcPr marL="7620" marR="7620" marT="7620" marB="0" anchor="ctr">
                    <a:solidFill>
                      <a:schemeClr val="accent3"/>
                    </a:solidFill>
                  </a:tcPr>
                </a:tc>
                <a:extLst>
                  <a:ext uri="{0D108BD9-81ED-4DB2-BD59-A6C34878D82A}">
                    <a16:rowId xmlns:a16="http://schemas.microsoft.com/office/drawing/2014/main" val="10006"/>
                  </a:ext>
                </a:extLst>
              </a:tr>
              <a:tr h="326102">
                <a:tc>
                  <a:txBody>
                    <a:bodyPr/>
                    <a:lstStyle/>
                    <a:p>
                      <a:pPr marL="355600" indent="0" algn="l" fontAlgn="b"/>
                      <a:r>
                        <a:rPr lang="en-GB" sz="1400" b="0" u="none" strike="noStrike" dirty="0">
                          <a:solidFill>
                            <a:srgbClr val="000000"/>
                          </a:solidFill>
                          <a:effectLst/>
                          <a:latin typeface="+mn-lt"/>
                        </a:rPr>
                        <a:t>£15 - 51k</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1" i="0" u="none" strike="noStrike" dirty="0">
                          <a:solidFill>
                            <a:srgbClr val="000000"/>
                          </a:solidFill>
                          <a:effectLst/>
                          <a:latin typeface="+mn-lt"/>
                        </a:rPr>
                        <a:t>17%</a:t>
                      </a:r>
                    </a:p>
                  </a:txBody>
                  <a:tcPr marL="7620" marR="7620" marT="7620" marB="0" anchor="ctr"/>
                </a:tc>
                <a:tc>
                  <a:txBody>
                    <a:bodyPr/>
                    <a:lstStyle/>
                    <a:p>
                      <a:pPr algn="ctr" fontAlgn="b"/>
                      <a:r>
                        <a:rPr lang="en-GB" sz="1400" b="0" i="0" u="none" strike="noStrike" dirty="0">
                          <a:solidFill>
                            <a:srgbClr val="000000"/>
                          </a:solidFill>
                          <a:effectLst/>
                          <a:latin typeface="+mn-lt"/>
                        </a:rPr>
                        <a:t>10%</a:t>
                      </a:r>
                    </a:p>
                  </a:txBody>
                  <a:tcPr marL="7620" marR="7620" marT="7620" marB="0" anchor="ctr"/>
                </a:tc>
                <a:tc>
                  <a:txBody>
                    <a:bodyPr/>
                    <a:lstStyle/>
                    <a:p>
                      <a:pPr algn="ctr" fontAlgn="b"/>
                      <a:r>
                        <a:rPr lang="en-GB" sz="1400" b="0" i="0" u="none" strike="noStrike" dirty="0">
                          <a:solidFill>
                            <a:srgbClr val="000000"/>
                          </a:solidFill>
                          <a:effectLst/>
                          <a:latin typeface="+mn-lt"/>
                        </a:rPr>
                        <a:t>18%</a:t>
                      </a:r>
                    </a:p>
                  </a:txBody>
                  <a:tcPr marL="7620" marR="7620" marT="7620" marB="0" anchor="ctr"/>
                </a:tc>
                <a:tc>
                  <a:txBody>
                    <a:bodyPr/>
                    <a:lstStyle/>
                    <a:p>
                      <a:pPr algn="ctr" fontAlgn="b"/>
                      <a:r>
                        <a:rPr lang="en-GB" sz="1400" b="0" i="0" u="none" strike="noStrike" dirty="0">
                          <a:solidFill>
                            <a:srgbClr val="000000"/>
                          </a:solidFill>
                          <a:effectLst/>
                          <a:latin typeface="+mn-lt"/>
                        </a:rPr>
                        <a:t>22%</a:t>
                      </a:r>
                    </a:p>
                  </a:txBody>
                  <a:tcPr marL="7620" marR="7620" marT="7620" marB="0" anchor="ctr"/>
                </a:tc>
                <a:tc>
                  <a:txBody>
                    <a:bodyPr/>
                    <a:lstStyle/>
                    <a:p>
                      <a:pPr algn="ctr" fontAlgn="b"/>
                      <a:r>
                        <a:rPr lang="en-GB" sz="1400" b="0" i="0" u="none" strike="noStrike" dirty="0">
                          <a:solidFill>
                            <a:srgbClr val="000000"/>
                          </a:solidFill>
                          <a:effectLst/>
                          <a:latin typeface="+mn-lt"/>
                        </a:rPr>
                        <a:t>27%</a:t>
                      </a:r>
                    </a:p>
                  </a:txBody>
                  <a:tcPr marL="7620" marR="7620" marT="7620" marB="0" anchor="ctr"/>
                </a:tc>
                <a:extLst>
                  <a:ext uri="{0D108BD9-81ED-4DB2-BD59-A6C34878D82A}">
                    <a16:rowId xmlns:a16="http://schemas.microsoft.com/office/drawing/2014/main" val="10007"/>
                  </a:ext>
                </a:extLst>
              </a:tr>
              <a:tr h="326102">
                <a:tc>
                  <a:txBody>
                    <a:bodyPr/>
                    <a:lstStyle/>
                    <a:p>
                      <a:pPr marL="355600" indent="0" algn="l" fontAlgn="b"/>
                      <a:r>
                        <a:rPr lang="en-GB" sz="1400" b="0" u="none" strike="noStrike" dirty="0">
                          <a:solidFill>
                            <a:srgbClr val="000000"/>
                          </a:solidFill>
                          <a:effectLst/>
                          <a:latin typeface="+mn-lt"/>
                        </a:rPr>
                        <a:t>Over 51k</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1" i="0" u="none" strike="noStrike" dirty="0">
                          <a:solidFill>
                            <a:srgbClr val="000000"/>
                          </a:solidFill>
                          <a:effectLst/>
                          <a:latin typeface="+mn-lt"/>
                        </a:rPr>
                        <a:t>8%</a:t>
                      </a:r>
                    </a:p>
                  </a:txBody>
                  <a:tcPr marL="7620" marR="7620" marT="7620" marB="0" anchor="ctr"/>
                </a:tc>
                <a:tc>
                  <a:txBody>
                    <a:bodyPr/>
                    <a:lstStyle/>
                    <a:p>
                      <a:pPr algn="ctr" fontAlgn="b"/>
                      <a:r>
                        <a:rPr lang="en-GB" sz="1400" b="0" i="0" u="none" strike="noStrike" dirty="0">
                          <a:solidFill>
                            <a:srgbClr val="000000"/>
                          </a:solidFill>
                          <a:effectLst/>
                          <a:latin typeface="+mn-lt"/>
                        </a:rPr>
                        <a:t>6%</a:t>
                      </a:r>
                    </a:p>
                  </a:txBody>
                  <a:tcPr marL="7620" marR="7620" marT="7620" marB="0" anchor="ctr"/>
                </a:tc>
                <a:tc>
                  <a:txBody>
                    <a:bodyPr/>
                    <a:lstStyle/>
                    <a:p>
                      <a:pPr algn="ctr" fontAlgn="b"/>
                      <a:r>
                        <a:rPr lang="en-GB" sz="1400" b="0" i="0" u="none" strike="noStrike" dirty="0">
                          <a:solidFill>
                            <a:srgbClr val="000000"/>
                          </a:solidFill>
                          <a:effectLst/>
                          <a:latin typeface="+mn-lt"/>
                        </a:rPr>
                        <a:t>6%</a:t>
                      </a:r>
                    </a:p>
                  </a:txBody>
                  <a:tcPr marL="7620" marR="7620" marT="7620" marB="0" anchor="ctr"/>
                </a:tc>
                <a:tc>
                  <a:txBody>
                    <a:bodyPr/>
                    <a:lstStyle/>
                    <a:p>
                      <a:pPr algn="ctr" fontAlgn="b"/>
                      <a:r>
                        <a:rPr lang="en-GB" sz="1400" b="0" i="0" u="none" strike="noStrike" dirty="0">
                          <a:solidFill>
                            <a:srgbClr val="000000"/>
                          </a:solidFill>
                          <a:effectLst/>
                          <a:latin typeface="+mn-lt"/>
                        </a:rPr>
                        <a:t>13%</a:t>
                      </a:r>
                    </a:p>
                  </a:txBody>
                  <a:tcPr marL="7620" marR="7620" marT="7620" marB="0" anchor="ctr"/>
                </a:tc>
                <a:tc>
                  <a:txBody>
                    <a:bodyPr/>
                    <a:lstStyle/>
                    <a:p>
                      <a:pPr algn="ctr" fontAlgn="b"/>
                      <a:r>
                        <a:rPr lang="en-GB" sz="1400" b="0" i="0" u="none" strike="noStrike" dirty="0">
                          <a:solidFill>
                            <a:srgbClr val="000000"/>
                          </a:solidFill>
                          <a:effectLst/>
                          <a:latin typeface="+mn-lt"/>
                        </a:rPr>
                        <a:t>4%</a:t>
                      </a:r>
                    </a:p>
                  </a:txBody>
                  <a:tcPr marL="7620" marR="7620" marT="7620" marB="0" anchor="ctr"/>
                </a:tc>
                <a:extLst>
                  <a:ext uri="{0D108BD9-81ED-4DB2-BD59-A6C34878D82A}">
                    <a16:rowId xmlns:a16="http://schemas.microsoft.com/office/drawing/2014/main" val="10008"/>
                  </a:ext>
                </a:extLst>
              </a:tr>
              <a:tr h="326102">
                <a:tc>
                  <a:txBody>
                    <a:bodyPr/>
                    <a:lstStyle/>
                    <a:p>
                      <a:pPr marL="355600" indent="0" algn="l" fontAlgn="b"/>
                      <a:r>
                        <a:rPr lang="en-GB" sz="1400" b="0" u="none" strike="noStrike" dirty="0">
                          <a:solidFill>
                            <a:srgbClr val="000000"/>
                          </a:solidFill>
                          <a:effectLst/>
                          <a:latin typeface="+mn-lt"/>
                        </a:rPr>
                        <a:t>Don't know</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1" i="0" u="none" strike="noStrike" dirty="0">
                          <a:solidFill>
                            <a:srgbClr val="000000"/>
                          </a:solidFill>
                          <a:effectLst/>
                          <a:latin typeface="+mn-lt"/>
                        </a:rPr>
                        <a:t>9%</a:t>
                      </a:r>
                    </a:p>
                  </a:txBody>
                  <a:tcPr marL="7620" marR="7620" marT="7620" marB="0" anchor="ctr"/>
                </a:tc>
                <a:tc>
                  <a:txBody>
                    <a:bodyPr/>
                    <a:lstStyle/>
                    <a:p>
                      <a:pPr algn="ctr" fontAlgn="b"/>
                      <a:r>
                        <a:rPr lang="en-GB" sz="1400" b="0" i="0" u="none" strike="noStrike" dirty="0">
                          <a:solidFill>
                            <a:srgbClr val="000000"/>
                          </a:solidFill>
                          <a:effectLst/>
                          <a:latin typeface="+mn-lt"/>
                        </a:rPr>
                        <a:t>11%</a:t>
                      </a:r>
                    </a:p>
                  </a:txBody>
                  <a:tcPr marL="7620" marR="7620" marT="7620" marB="0" anchor="ctr"/>
                </a:tc>
                <a:tc>
                  <a:txBody>
                    <a:bodyPr/>
                    <a:lstStyle/>
                    <a:p>
                      <a:pPr algn="ctr" fontAlgn="b"/>
                      <a:r>
                        <a:rPr lang="en-GB" sz="1400" b="0" i="0" u="none" strike="noStrike" dirty="0">
                          <a:solidFill>
                            <a:srgbClr val="000000"/>
                          </a:solidFill>
                          <a:effectLst/>
                          <a:latin typeface="+mn-lt"/>
                        </a:rPr>
                        <a:t>10%</a:t>
                      </a:r>
                    </a:p>
                  </a:txBody>
                  <a:tcPr marL="7620" marR="7620" marT="7620" marB="0" anchor="ctr"/>
                </a:tc>
                <a:tc>
                  <a:txBody>
                    <a:bodyPr/>
                    <a:lstStyle/>
                    <a:p>
                      <a:pPr algn="ctr" fontAlgn="b"/>
                      <a:r>
                        <a:rPr lang="en-GB" sz="1400" b="0" i="0" u="none" strike="noStrike" dirty="0">
                          <a:solidFill>
                            <a:srgbClr val="000000"/>
                          </a:solidFill>
                          <a:effectLst/>
                          <a:latin typeface="+mn-lt"/>
                        </a:rPr>
                        <a:t>8%</a:t>
                      </a:r>
                    </a:p>
                  </a:txBody>
                  <a:tcPr marL="7620" marR="7620" marT="7620" marB="0" anchor="ctr"/>
                </a:tc>
                <a:tc>
                  <a:txBody>
                    <a:bodyPr/>
                    <a:lstStyle/>
                    <a:p>
                      <a:pPr algn="ctr" fontAlgn="b"/>
                      <a:r>
                        <a:rPr lang="en-GB" sz="1400" b="0" i="0" u="none" strike="noStrike" dirty="0">
                          <a:solidFill>
                            <a:srgbClr val="000000"/>
                          </a:solidFill>
                          <a:effectLst/>
                          <a:latin typeface="+mn-lt"/>
                        </a:rPr>
                        <a:t>12%</a:t>
                      </a:r>
                    </a:p>
                  </a:txBody>
                  <a:tcPr marL="7620" marR="7620" marT="7620" marB="0" anchor="ctr"/>
                </a:tc>
                <a:extLst>
                  <a:ext uri="{0D108BD9-81ED-4DB2-BD59-A6C34878D82A}">
                    <a16:rowId xmlns:a16="http://schemas.microsoft.com/office/drawing/2014/main" val="10009"/>
                  </a:ext>
                </a:extLst>
              </a:tr>
              <a:tr h="326102">
                <a:tc>
                  <a:txBody>
                    <a:bodyPr/>
                    <a:lstStyle/>
                    <a:p>
                      <a:pPr marL="355600" indent="0" algn="l" fontAlgn="b"/>
                      <a:r>
                        <a:rPr lang="en-GB" sz="1400" b="0" u="none" strike="noStrike" dirty="0">
                          <a:solidFill>
                            <a:srgbClr val="000000"/>
                          </a:solidFill>
                          <a:effectLst/>
                          <a:latin typeface="+mn-lt"/>
                        </a:rPr>
                        <a:t>My business does not have a rateable value</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1" i="0" u="none" strike="noStrike" dirty="0">
                          <a:solidFill>
                            <a:srgbClr val="000000"/>
                          </a:solidFill>
                          <a:effectLst/>
                          <a:latin typeface="+mn-lt"/>
                        </a:rPr>
                        <a:t>7%</a:t>
                      </a:r>
                    </a:p>
                  </a:txBody>
                  <a:tcPr marL="7620" marR="7620" marT="7620" marB="0" anchor="ctr"/>
                </a:tc>
                <a:tc>
                  <a:txBody>
                    <a:bodyPr/>
                    <a:lstStyle/>
                    <a:p>
                      <a:pPr algn="ctr" fontAlgn="b"/>
                      <a:r>
                        <a:rPr lang="en-GB" sz="1400" b="0" i="0" u="none" strike="noStrike" dirty="0">
                          <a:solidFill>
                            <a:srgbClr val="000000"/>
                          </a:solidFill>
                          <a:effectLst/>
                          <a:latin typeface="+mn-lt"/>
                        </a:rPr>
                        <a:t>8%</a:t>
                      </a:r>
                    </a:p>
                  </a:txBody>
                  <a:tcPr marL="7620" marR="7620" marT="7620" marB="0" anchor="ctr"/>
                </a:tc>
                <a:tc>
                  <a:txBody>
                    <a:bodyPr/>
                    <a:lstStyle/>
                    <a:p>
                      <a:pPr algn="ctr" fontAlgn="b"/>
                      <a:r>
                        <a:rPr lang="en-GB" sz="1400" b="0" i="0" u="none" strike="noStrike" dirty="0">
                          <a:solidFill>
                            <a:srgbClr val="000000"/>
                          </a:solidFill>
                          <a:effectLst/>
                          <a:latin typeface="+mn-lt"/>
                        </a:rPr>
                        <a:t>7%</a:t>
                      </a:r>
                    </a:p>
                  </a:txBody>
                  <a:tcPr marL="7620" marR="7620" marT="7620" marB="0" anchor="ctr"/>
                </a:tc>
                <a:tc>
                  <a:txBody>
                    <a:bodyPr/>
                    <a:lstStyle/>
                    <a:p>
                      <a:pPr algn="ctr" fontAlgn="b"/>
                      <a:r>
                        <a:rPr lang="en-GB" sz="1400" b="0" i="0" u="none" strike="noStrike" dirty="0">
                          <a:solidFill>
                            <a:srgbClr val="000000"/>
                          </a:solidFill>
                          <a:effectLst/>
                          <a:latin typeface="+mn-lt"/>
                        </a:rPr>
                        <a:t>1%</a:t>
                      </a:r>
                    </a:p>
                  </a:txBody>
                  <a:tcPr marL="7620" marR="7620" marT="7620" marB="0" anchor="ctr"/>
                </a:tc>
                <a:tc>
                  <a:txBody>
                    <a:bodyPr/>
                    <a:lstStyle/>
                    <a:p>
                      <a:pPr algn="ctr" fontAlgn="b"/>
                      <a:r>
                        <a:rPr lang="en-GB" sz="1400" b="0" i="0" u="none" strike="noStrike" dirty="0">
                          <a:solidFill>
                            <a:srgbClr val="000000"/>
                          </a:solidFill>
                          <a:effectLst/>
                          <a:latin typeface="+mn-lt"/>
                        </a:rPr>
                        <a:t>8%</a:t>
                      </a:r>
                    </a:p>
                  </a:txBody>
                  <a:tcPr marL="7620" marR="7620" marT="7620" marB="0" anchor="ctr"/>
                </a:tc>
                <a:extLst>
                  <a:ext uri="{0D108BD9-81ED-4DB2-BD59-A6C34878D82A}">
                    <a16:rowId xmlns:a16="http://schemas.microsoft.com/office/drawing/2014/main" val="10010"/>
                  </a:ext>
                </a:extLst>
              </a:tr>
              <a:tr h="326102">
                <a:tc>
                  <a:txBody>
                    <a:bodyPr/>
                    <a:lstStyle/>
                    <a:p>
                      <a:pPr marL="355600" indent="0" algn="l" fontAlgn="b"/>
                      <a:r>
                        <a:rPr lang="en-GB" sz="1400" b="0" u="none" strike="noStrike" dirty="0">
                          <a:solidFill>
                            <a:srgbClr val="000000"/>
                          </a:solidFill>
                          <a:effectLst/>
                          <a:latin typeface="+mn-lt"/>
                        </a:rPr>
                        <a:t>I would prefer not to answer this question</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1" i="0" u="none" strike="noStrike" dirty="0">
                          <a:solidFill>
                            <a:srgbClr val="000000"/>
                          </a:solidFill>
                          <a:effectLst/>
                          <a:latin typeface="+mn-lt"/>
                        </a:rPr>
                        <a:t>6%</a:t>
                      </a:r>
                    </a:p>
                  </a:txBody>
                  <a:tcPr marL="7620" marR="7620" marT="7620" marB="0" anchor="ctr"/>
                </a:tc>
                <a:tc>
                  <a:txBody>
                    <a:bodyPr/>
                    <a:lstStyle/>
                    <a:p>
                      <a:pPr algn="ctr" fontAlgn="b"/>
                      <a:r>
                        <a:rPr lang="en-GB" sz="1400" b="0" i="0" u="none" strike="noStrike" dirty="0">
                          <a:solidFill>
                            <a:srgbClr val="000000"/>
                          </a:solidFill>
                          <a:effectLst/>
                          <a:latin typeface="+mn-lt"/>
                        </a:rPr>
                        <a:t>6%</a:t>
                      </a:r>
                    </a:p>
                  </a:txBody>
                  <a:tcPr marL="7620" marR="7620" marT="7620" marB="0" anchor="ctr"/>
                </a:tc>
                <a:tc>
                  <a:txBody>
                    <a:bodyPr/>
                    <a:lstStyle/>
                    <a:p>
                      <a:pPr algn="ctr" fontAlgn="b"/>
                      <a:r>
                        <a:rPr lang="en-GB" sz="1400" b="0" i="0" u="none" strike="noStrike" dirty="0">
                          <a:solidFill>
                            <a:srgbClr val="000000"/>
                          </a:solidFill>
                          <a:effectLst/>
                          <a:latin typeface="+mn-lt"/>
                        </a:rPr>
                        <a:t>5%</a:t>
                      </a:r>
                    </a:p>
                  </a:txBody>
                  <a:tcPr marL="7620" marR="7620" marT="7620" marB="0" anchor="ctr"/>
                </a:tc>
                <a:tc>
                  <a:txBody>
                    <a:bodyPr/>
                    <a:lstStyle/>
                    <a:p>
                      <a:pPr algn="ctr" fontAlgn="b"/>
                      <a:r>
                        <a:rPr lang="en-GB" sz="1400" b="0" i="0" u="none" strike="noStrike" dirty="0">
                          <a:solidFill>
                            <a:srgbClr val="000000"/>
                          </a:solidFill>
                          <a:effectLst/>
                          <a:latin typeface="+mn-lt"/>
                        </a:rPr>
                        <a:t>10%</a:t>
                      </a:r>
                    </a:p>
                  </a:txBody>
                  <a:tcPr marL="7620" marR="7620" marT="7620" marB="0" anchor="ctr"/>
                </a:tc>
                <a:tc>
                  <a:txBody>
                    <a:bodyPr/>
                    <a:lstStyle/>
                    <a:p>
                      <a:pPr algn="ctr" fontAlgn="b"/>
                      <a:r>
                        <a:rPr lang="en-GB" sz="1400" b="0" i="0" u="none" strike="noStrike" dirty="0">
                          <a:solidFill>
                            <a:srgbClr val="000000"/>
                          </a:solidFill>
                          <a:effectLst/>
                          <a:latin typeface="+mn-lt"/>
                        </a:rPr>
                        <a:t>8%</a:t>
                      </a:r>
                    </a:p>
                  </a:txBody>
                  <a:tcPr marL="7620" marR="7620" marT="7620" marB="0" anchor="ctr"/>
                </a:tc>
                <a:extLst>
                  <a:ext uri="{0D108BD9-81ED-4DB2-BD59-A6C34878D82A}">
                    <a16:rowId xmlns:a16="http://schemas.microsoft.com/office/drawing/2014/main" val="10011"/>
                  </a:ext>
                </a:extLst>
              </a:tr>
              <a:tr h="326102">
                <a:tc gridSpan="6">
                  <a:txBody>
                    <a:bodyPr/>
                    <a:lstStyle/>
                    <a:p>
                      <a:pPr marL="88900" indent="0" algn="l" fontAlgn="b"/>
                      <a:r>
                        <a:rPr lang="en-GB" sz="1400" b="1" i="0" u="sng" strike="noStrike" dirty="0">
                          <a:solidFill>
                            <a:srgbClr val="000000"/>
                          </a:solidFill>
                          <a:effectLst/>
                          <a:latin typeface="+mn-lt"/>
                        </a:rPr>
                        <a:t>VAT registered:</a:t>
                      </a:r>
                    </a:p>
                  </a:txBody>
                  <a:tcPr marL="9525" marR="9525" marT="9525" marB="0" anchor="ctr"/>
                </a:tc>
                <a:tc hMerge="1">
                  <a:txBody>
                    <a:bodyPr/>
                    <a:lstStyle/>
                    <a:p>
                      <a:pPr algn="ctr" fontAlgn="b"/>
                      <a:endParaRPr lang="en-GB" sz="1200" b="1" i="0" u="none" strike="noStrike" dirty="0">
                        <a:solidFill>
                          <a:srgbClr val="000000"/>
                        </a:solidFill>
                        <a:effectLst/>
                        <a:latin typeface="+mn-lt"/>
                      </a:endParaRPr>
                    </a:p>
                  </a:txBody>
                  <a:tcPr marL="7620" marR="7620" marT="7620" marB="0" anchor="ctr"/>
                </a:tc>
                <a:tc hMerge="1">
                  <a:txBody>
                    <a:bodyPr/>
                    <a:lstStyle/>
                    <a:p>
                      <a:pPr algn="ctr" fontAlgn="b"/>
                      <a:endParaRPr lang="en-GB" sz="1200" b="0" i="0" u="none" strike="noStrike" dirty="0">
                        <a:solidFill>
                          <a:srgbClr val="000000"/>
                        </a:solidFill>
                        <a:effectLst/>
                        <a:latin typeface="+mn-lt"/>
                      </a:endParaRPr>
                    </a:p>
                  </a:txBody>
                  <a:tcPr marL="7620" marR="7620" marT="7620" marB="0" anchor="ctr"/>
                </a:tc>
                <a:tc hMerge="1">
                  <a:txBody>
                    <a:bodyPr/>
                    <a:lstStyle/>
                    <a:p>
                      <a:pPr algn="ctr" fontAlgn="b"/>
                      <a:endParaRPr lang="en-GB" sz="1200" b="0" i="0" u="none" strike="noStrike" dirty="0">
                        <a:solidFill>
                          <a:srgbClr val="000000"/>
                        </a:solidFill>
                        <a:effectLst/>
                        <a:latin typeface="+mn-lt"/>
                      </a:endParaRPr>
                    </a:p>
                  </a:txBody>
                  <a:tcPr marL="7620" marR="7620" marT="7620" marB="0" anchor="ctr"/>
                </a:tc>
                <a:tc hMerge="1">
                  <a:txBody>
                    <a:bodyPr/>
                    <a:lstStyle/>
                    <a:p>
                      <a:pPr algn="ctr" fontAlgn="b"/>
                      <a:endParaRPr lang="en-GB" sz="1200" b="0" i="0" u="none" strike="noStrike" dirty="0">
                        <a:solidFill>
                          <a:srgbClr val="000000"/>
                        </a:solidFill>
                        <a:effectLst/>
                        <a:latin typeface="+mn-lt"/>
                      </a:endParaRPr>
                    </a:p>
                  </a:txBody>
                  <a:tcPr marL="7620" marR="7620" marT="7620" marB="0" anchor="ctr"/>
                </a:tc>
                <a:tc hMerge="1">
                  <a:txBody>
                    <a:bodyPr/>
                    <a:lstStyle/>
                    <a:p>
                      <a:pPr algn="ctr" fontAlgn="b"/>
                      <a:endParaRPr lang="en-GB" sz="1200" b="0" i="0" u="none" strike="noStrike" dirty="0">
                        <a:solidFill>
                          <a:srgbClr val="000000"/>
                        </a:solidFill>
                        <a:effectLst/>
                        <a:latin typeface="+mn-lt"/>
                      </a:endParaRPr>
                    </a:p>
                  </a:txBody>
                  <a:tcPr marL="7620" marR="7620" marT="7620" marB="0" anchor="ctr"/>
                </a:tc>
                <a:extLst>
                  <a:ext uri="{0D108BD9-81ED-4DB2-BD59-A6C34878D82A}">
                    <a16:rowId xmlns:a16="http://schemas.microsoft.com/office/drawing/2014/main" val="3482501133"/>
                  </a:ext>
                </a:extLst>
              </a:tr>
              <a:tr h="326102">
                <a:tc>
                  <a:txBody>
                    <a:bodyPr/>
                    <a:lstStyle/>
                    <a:p>
                      <a:pPr marL="354013" indent="0" algn="l" fontAlgn="b"/>
                      <a:r>
                        <a:rPr lang="en-GB" sz="1400" b="0" i="0" u="none" strike="noStrike" dirty="0">
                          <a:solidFill>
                            <a:srgbClr val="000000"/>
                          </a:solidFill>
                          <a:effectLst/>
                          <a:latin typeface="+mn-lt"/>
                        </a:rPr>
                        <a:t>Yes</a:t>
                      </a:r>
                    </a:p>
                  </a:txBody>
                  <a:tcPr marL="9525" marR="9525" marT="9525" marB="0" anchor="ctr"/>
                </a:tc>
                <a:tc>
                  <a:txBody>
                    <a:bodyPr/>
                    <a:lstStyle/>
                    <a:p>
                      <a:pPr algn="ctr" fontAlgn="b"/>
                      <a:r>
                        <a:rPr lang="en-GB" sz="1400" b="1" i="0" u="none" strike="noStrike" dirty="0">
                          <a:solidFill>
                            <a:srgbClr val="000000"/>
                          </a:solidFill>
                          <a:effectLst/>
                          <a:latin typeface="+mn-lt"/>
                        </a:rPr>
                        <a:t>45%</a:t>
                      </a:r>
                    </a:p>
                  </a:txBody>
                  <a:tcPr marL="7620" marR="7620" marT="7620" marB="0" anchor="ctr"/>
                </a:tc>
                <a:tc>
                  <a:txBody>
                    <a:bodyPr/>
                    <a:lstStyle/>
                    <a:p>
                      <a:pPr algn="ctr" fontAlgn="b"/>
                      <a:r>
                        <a:rPr lang="en-GB" sz="1400" b="0" i="0" u="none" strike="noStrike" dirty="0">
                          <a:solidFill>
                            <a:srgbClr val="000000"/>
                          </a:solidFill>
                          <a:effectLst/>
                          <a:latin typeface="+mn-lt"/>
                        </a:rPr>
                        <a:t>30%</a:t>
                      </a:r>
                    </a:p>
                  </a:txBody>
                  <a:tcPr marL="7620" marR="7620" marT="7620" marB="0" anchor="ctr"/>
                </a:tc>
                <a:tc>
                  <a:txBody>
                    <a:bodyPr/>
                    <a:lstStyle/>
                    <a:p>
                      <a:pPr algn="ctr" fontAlgn="b"/>
                      <a:r>
                        <a:rPr lang="en-GB" sz="1400" b="0" i="0" u="none" strike="noStrike" dirty="0">
                          <a:solidFill>
                            <a:srgbClr val="000000"/>
                          </a:solidFill>
                          <a:effectLst/>
                          <a:latin typeface="+mn-lt"/>
                        </a:rPr>
                        <a:t>46%</a:t>
                      </a:r>
                    </a:p>
                  </a:txBody>
                  <a:tcPr marL="7620" marR="7620" marT="7620" marB="0" anchor="ctr"/>
                </a:tc>
                <a:tc>
                  <a:txBody>
                    <a:bodyPr/>
                    <a:lstStyle/>
                    <a:p>
                      <a:pPr algn="ctr" fontAlgn="b"/>
                      <a:r>
                        <a:rPr lang="en-GB" sz="1400" b="0" i="0" u="none" strike="noStrike" dirty="0">
                          <a:solidFill>
                            <a:srgbClr val="000000"/>
                          </a:solidFill>
                          <a:effectLst/>
                          <a:latin typeface="+mn-lt"/>
                        </a:rPr>
                        <a:t>64%</a:t>
                      </a:r>
                    </a:p>
                  </a:txBody>
                  <a:tcPr marL="7620" marR="7620" marT="7620" marB="0" anchor="ctr"/>
                </a:tc>
                <a:tc>
                  <a:txBody>
                    <a:bodyPr/>
                    <a:lstStyle/>
                    <a:p>
                      <a:pPr algn="ctr" fontAlgn="b"/>
                      <a:r>
                        <a:rPr lang="en-GB" sz="1400" b="0" i="0" u="none" strike="noStrike" dirty="0">
                          <a:solidFill>
                            <a:srgbClr val="000000"/>
                          </a:solidFill>
                          <a:effectLst/>
                          <a:latin typeface="+mn-lt"/>
                        </a:rPr>
                        <a:t>42%</a:t>
                      </a:r>
                    </a:p>
                  </a:txBody>
                  <a:tcPr marL="7620" marR="7620" marT="7620" marB="0" anchor="ctr"/>
                </a:tc>
                <a:extLst>
                  <a:ext uri="{0D108BD9-81ED-4DB2-BD59-A6C34878D82A}">
                    <a16:rowId xmlns:a16="http://schemas.microsoft.com/office/drawing/2014/main" val="218860829"/>
                  </a:ext>
                </a:extLst>
              </a:tr>
              <a:tr h="326102">
                <a:tc>
                  <a:txBody>
                    <a:bodyPr/>
                    <a:lstStyle/>
                    <a:p>
                      <a:pPr marL="354013" indent="0" algn="l" fontAlgn="b"/>
                      <a:r>
                        <a:rPr lang="en-GB" sz="1400" b="0" i="0" u="none" strike="noStrike" dirty="0">
                          <a:solidFill>
                            <a:srgbClr val="000000"/>
                          </a:solidFill>
                          <a:effectLst/>
                          <a:latin typeface="+mn-lt"/>
                        </a:rPr>
                        <a:t>No</a:t>
                      </a:r>
                    </a:p>
                  </a:txBody>
                  <a:tcPr marL="9525" marR="9525" marT="9525" marB="0" anchor="ctr"/>
                </a:tc>
                <a:tc>
                  <a:txBody>
                    <a:bodyPr/>
                    <a:lstStyle/>
                    <a:p>
                      <a:pPr algn="ctr" fontAlgn="b"/>
                      <a:r>
                        <a:rPr lang="en-GB" sz="1400" b="1" i="0" u="none" strike="noStrike" dirty="0">
                          <a:solidFill>
                            <a:srgbClr val="000000"/>
                          </a:solidFill>
                          <a:effectLst/>
                          <a:latin typeface="+mn-lt"/>
                        </a:rPr>
                        <a:t>55%</a:t>
                      </a:r>
                    </a:p>
                  </a:txBody>
                  <a:tcPr marL="7620" marR="7620" marT="7620" marB="0" anchor="ctr"/>
                </a:tc>
                <a:tc>
                  <a:txBody>
                    <a:bodyPr/>
                    <a:lstStyle/>
                    <a:p>
                      <a:pPr algn="ctr" fontAlgn="b"/>
                      <a:r>
                        <a:rPr lang="en-GB" sz="1400" b="0" i="0" u="none" strike="noStrike" dirty="0">
                          <a:solidFill>
                            <a:srgbClr val="000000"/>
                          </a:solidFill>
                          <a:effectLst/>
                          <a:latin typeface="+mn-lt"/>
                        </a:rPr>
                        <a:t>70%</a:t>
                      </a:r>
                    </a:p>
                  </a:txBody>
                  <a:tcPr marL="7620" marR="7620" marT="7620" marB="0" anchor="ctr"/>
                </a:tc>
                <a:tc>
                  <a:txBody>
                    <a:bodyPr/>
                    <a:lstStyle/>
                    <a:p>
                      <a:pPr algn="ctr" fontAlgn="b"/>
                      <a:r>
                        <a:rPr lang="en-GB" sz="1400" b="0" i="0" u="none" strike="noStrike" dirty="0">
                          <a:solidFill>
                            <a:srgbClr val="000000"/>
                          </a:solidFill>
                          <a:effectLst/>
                          <a:latin typeface="+mn-lt"/>
                        </a:rPr>
                        <a:t>54%</a:t>
                      </a:r>
                    </a:p>
                  </a:txBody>
                  <a:tcPr marL="7620" marR="7620" marT="7620" marB="0" anchor="ctr"/>
                </a:tc>
                <a:tc>
                  <a:txBody>
                    <a:bodyPr/>
                    <a:lstStyle/>
                    <a:p>
                      <a:pPr algn="ctr" fontAlgn="b"/>
                      <a:r>
                        <a:rPr lang="en-GB" sz="1400" b="0" i="0" u="none" strike="noStrike" dirty="0">
                          <a:solidFill>
                            <a:srgbClr val="000000"/>
                          </a:solidFill>
                          <a:effectLst/>
                          <a:latin typeface="+mn-lt"/>
                        </a:rPr>
                        <a:t>36%</a:t>
                      </a:r>
                    </a:p>
                  </a:txBody>
                  <a:tcPr marL="7620" marR="7620" marT="7620" marB="0" anchor="ctr"/>
                </a:tc>
                <a:tc>
                  <a:txBody>
                    <a:bodyPr/>
                    <a:lstStyle/>
                    <a:p>
                      <a:pPr algn="ctr" fontAlgn="b"/>
                      <a:r>
                        <a:rPr lang="en-GB" sz="1400" b="0" i="0" u="none" strike="noStrike" dirty="0">
                          <a:solidFill>
                            <a:srgbClr val="000000"/>
                          </a:solidFill>
                          <a:effectLst/>
                          <a:latin typeface="+mn-lt"/>
                        </a:rPr>
                        <a:t>58%</a:t>
                      </a:r>
                    </a:p>
                  </a:txBody>
                  <a:tcPr marL="7620" marR="7620" marT="7620" marB="0" anchor="ctr"/>
                </a:tc>
                <a:extLst>
                  <a:ext uri="{0D108BD9-81ED-4DB2-BD59-A6C34878D82A}">
                    <a16:rowId xmlns:a16="http://schemas.microsoft.com/office/drawing/2014/main" val="3196823258"/>
                  </a:ext>
                </a:extLst>
              </a:tr>
            </a:tbl>
          </a:graphicData>
        </a:graphic>
      </p:graphicFrame>
      <p:sp>
        <p:nvSpPr>
          <p:cNvPr id="8" name="Rectangle 7"/>
          <p:cNvSpPr/>
          <p:nvPr/>
        </p:nvSpPr>
        <p:spPr>
          <a:xfrm>
            <a:off x="251520" y="188640"/>
            <a:ext cx="3093154" cy="498598"/>
          </a:xfrm>
          <a:prstGeom prst="rect">
            <a:avLst/>
          </a:prstGeom>
        </p:spPr>
        <p:txBody>
          <a:bodyPr wrap="non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Sample profile by county</a:t>
            </a:r>
          </a:p>
        </p:txBody>
      </p:sp>
      <p:sp>
        <p:nvSpPr>
          <p:cNvPr id="3" name="Slide Number Placeholder 2">
            <a:extLst>
              <a:ext uri="{FF2B5EF4-FFF2-40B4-BE49-F238E27FC236}">
                <a16:creationId xmlns:a16="http://schemas.microsoft.com/office/drawing/2014/main" id="{1B398B9E-DBCF-422D-98DB-22463CD0A0AB}"/>
              </a:ext>
            </a:extLst>
          </p:cNvPr>
          <p:cNvSpPr>
            <a:spLocks noGrp="1"/>
          </p:cNvSpPr>
          <p:nvPr>
            <p:ph type="sldNum" sz="quarter" idx="12"/>
          </p:nvPr>
        </p:nvSpPr>
        <p:spPr>
          <a:xfrm>
            <a:off x="6789599" y="6525339"/>
            <a:ext cx="2133600" cy="365125"/>
          </a:xfrm>
        </p:spPr>
        <p:txBody>
          <a:bodyPr/>
          <a:lstStyle/>
          <a:p>
            <a:fld id="{F9499BC9-3262-48D8-BE6C-850D19DED04D}" type="slidenum">
              <a:rPr lang="en-GB" smtClean="0"/>
              <a:t>7</a:t>
            </a:fld>
            <a:endParaRPr lang="en-GB" dirty="0"/>
          </a:p>
        </p:txBody>
      </p:sp>
    </p:spTree>
    <p:extLst>
      <p:ext uri="{BB962C8B-B14F-4D97-AF65-F5344CB8AC3E}">
        <p14:creationId xmlns:p14="http://schemas.microsoft.com/office/powerpoint/2010/main" val="3018181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692696"/>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251520" y="188640"/>
            <a:ext cx="8280920" cy="471539"/>
          </a:xfrm>
          <a:prstGeom prst="rect">
            <a:avLst/>
          </a:prstGeom>
        </p:spPr>
        <p:txBody>
          <a:bodyPr wrap="squar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Key results – Business capacity 1</a:t>
            </a:r>
            <a:r>
              <a:rPr lang="en-GB" sz="2200" b="1" baseline="30000" dirty="0">
                <a:solidFill>
                  <a:schemeClr val="accent1">
                    <a:lumMod val="75000"/>
                  </a:schemeClr>
                </a:solidFill>
                <a:latin typeface="Calibri" pitchFamily="34" charset="0"/>
                <a:ea typeface="+mj-ea"/>
                <a:cs typeface="Calibri" pitchFamily="34" charset="0"/>
              </a:rPr>
              <a:t>st</a:t>
            </a:r>
            <a:r>
              <a:rPr lang="en-GB" sz="2200" b="1" dirty="0">
                <a:solidFill>
                  <a:schemeClr val="accent1">
                    <a:lumMod val="75000"/>
                  </a:schemeClr>
                </a:solidFill>
                <a:latin typeface="Calibri" pitchFamily="34" charset="0"/>
                <a:ea typeface="+mj-ea"/>
                <a:cs typeface="Calibri" pitchFamily="34" charset="0"/>
              </a:rPr>
              <a:t> July – 31</a:t>
            </a:r>
            <a:r>
              <a:rPr lang="en-GB" sz="2200" b="1" baseline="30000" dirty="0">
                <a:solidFill>
                  <a:schemeClr val="accent1">
                    <a:lumMod val="75000"/>
                  </a:schemeClr>
                </a:solidFill>
                <a:latin typeface="Calibri" pitchFamily="34" charset="0"/>
                <a:ea typeface="+mj-ea"/>
                <a:cs typeface="Calibri" pitchFamily="34" charset="0"/>
              </a:rPr>
              <a:t>st</a:t>
            </a:r>
            <a:r>
              <a:rPr lang="en-GB" sz="2200" b="1" dirty="0">
                <a:solidFill>
                  <a:schemeClr val="accent1">
                    <a:lumMod val="75000"/>
                  </a:schemeClr>
                </a:solidFill>
                <a:latin typeface="Calibri" pitchFamily="34" charset="0"/>
                <a:ea typeface="+mj-ea"/>
                <a:cs typeface="Calibri" pitchFamily="34" charset="0"/>
              </a:rPr>
              <a:t> December 2022 </a:t>
            </a:r>
          </a:p>
        </p:txBody>
      </p:sp>
      <p:sp>
        <p:nvSpPr>
          <p:cNvPr id="15" name="Rectangle 14"/>
          <p:cNvSpPr/>
          <p:nvPr/>
        </p:nvSpPr>
        <p:spPr>
          <a:xfrm>
            <a:off x="251520" y="980728"/>
            <a:ext cx="8640960" cy="1077218"/>
          </a:xfrm>
          <a:prstGeom prst="rect">
            <a:avLst/>
          </a:prstGeom>
        </p:spPr>
        <p:txBody>
          <a:bodyPr wrap="square">
            <a:spAutoFit/>
          </a:bodyPr>
          <a:lstStyle/>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p:txBody>
      </p:sp>
      <p:sp>
        <p:nvSpPr>
          <p:cNvPr id="7" name="Rectangle 6"/>
          <p:cNvSpPr/>
          <p:nvPr/>
        </p:nvSpPr>
        <p:spPr>
          <a:xfrm>
            <a:off x="137352" y="4853478"/>
            <a:ext cx="9006648" cy="1815882"/>
          </a:xfrm>
          <a:prstGeom prst="rect">
            <a:avLst/>
          </a:prstGeom>
        </p:spPr>
        <p:txBody>
          <a:bodyPr wrap="square">
            <a:spAutoFit/>
          </a:bodyPr>
          <a:lstStyle/>
          <a:p>
            <a:pPr marL="285750" indent="-285750">
              <a:buFont typeface="Arial" panose="020B0604020202020204" pitchFamily="34" charset="0"/>
              <a:buChar char="•"/>
            </a:pPr>
            <a:r>
              <a:rPr lang="en-GB" sz="1400" dirty="0">
                <a:solidFill>
                  <a:schemeClr val="tx2"/>
                </a:solidFill>
              </a:rPr>
              <a:t>75% of businesses had been operating at 76% capacity or more during the </a:t>
            </a:r>
            <a:r>
              <a:rPr lang="en-US" sz="1400" dirty="0">
                <a:solidFill>
                  <a:schemeClr val="tx2"/>
                </a:solidFill>
              </a:rPr>
              <a:t>July to December 2022 period </a:t>
            </a:r>
            <a:r>
              <a:rPr lang="en-GB" sz="1400" dirty="0">
                <a:solidFill>
                  <a:schemeClr val="tx2"/>
                </a:solidFill>
              </a:rPr>
              <a:t>including 16% operating at 76-90% capacity and 59% at 96-100% capacity.  25% of businesses had been operating at 75% capacity or less including 15% at 51-75% capacity, 7% at 26-50% and just 3% at 1-25% capacity.  2% (8 businesses) had remained closed during this period.</a:t>
            </a:r>
          </a:p>
          <a:p>
            <a:pPr marL="285750" indent="-285750">
              <a:buFont typeface="Arial" panose="020B0604020202020204" pitchFamily="34" charset="0"/>
              <a:buChar char="•"/>
            </a:pPr>
            <a:endParaRPr lang="en-GB" sz="1400" dirty="0">
              <a:solidFill>
                <a:schemeClr val="tx2"/>
              </a:solidFill>
            </a:endParaRPr>
          </a:p>
          <a:p>
            <a:pPr marL="285750" indent="-285750">
              <a:buFont typeface="Arial" panose="020B0604020202020204" pitchFamily="34" charset="0"/>
              <a:buChar char="•"/>
            </a:pPr>
            <a:r>
              <a:rPr lang="en-GB" sz="1400" dirty="0">
                <a:solidFill>
                  <a:schemeClr val="tx2"/>
                </a:solidFill>
              </a:rPr>
              <a:t>At 76%, Cornwall saw the highest proportion of businesses operating at 76%+ capacity during the </a:t>
            </a:r>
            <a:r>
              <a:rPr lang="en-US" sz="1400" dirty="0">
                <a:solidFill>
                  <a:schemeClr val="tx2"/>
                </a:solidFill>
              </a:rPr>
              <a:t>July to December 2022 period, followed closely by 75% of Devon </a:t>
            </a:r>
            <a:r>
              <a:rPr lang="en-GB" sz="1400" dirty="0">
                <a:solidFill>
                  <a:schemeClr val="tx2"/>
                </a:solidFill>
              </a:rPr>
              <a:t>businesses, 73% of Somerset businesses and 72% of those based in Dorset.</a:t>
            </a:r>
          </a:p>
        </p:txBody>
      </p:sp>
      <p:sp>
        <p:nvSpPr>
          <p:cNvPr id="2" name="Slide Number Placeholder 1">
            <a:extLst>
              <a:ext uri="{FF2B5EF4-FFF2-40B4-BE49-F238E27FC236}">
                <a16:creationId xmlns:a16="http://schemas.microsoft.com/office/drawing/2014/main" id="{A5D8EE5B-B93C-40F5-AA7B-AC230A2A7F01}"/>
              </a:ext>
            </a:extLst>
          </p:cNvPr>
          <p:cNvSpPr>
            <a:spLocks noGrp="1"/>
          </p:cNvSpPr>
          <p:nvPr>
            <p:ph type="sldNum" sz="quarter" idx="12"/>
          </p:nvPr>
        </p:nvSpPr>
        <p:spPr/>
        <p:txBody>
          <a:bodyPr/>
          <a:lstStyle/>
          <a:p>
            <a:fld id="{F9499BC9-3262-48D8-BE6C-850D19DED04D}" type="slidenum">
              <a:rPr lang="en-GB" smtClean="0"/>
              <a:t>8</a:t>
            </a:fld>
            <a:endParaRPr lang="en-GB" dirty="0"/>
          </a:p>
        </p:txBody>
      </p:sp>
      <p:graphicFrame>
        <p:nvGraphicFramePr>
          <p:cNvPr id="3" name="Chart 2">
            <a:extLst>
              <a:ext uri="{FF2B5EF4-FFF2-40B4-BE49-F238E27FC236}">
                <a16:creationId xmlns:a16="http://schemas.microsoft.com/office/drawing/2014/main" id="{3BEB18F1-CF4B-A51C-2172-BD45E6B892A3}"/>
              </a:ext>
            </a:extLst>
          </p:cNvPr>
          <p:cNvGraphicFramePr/>
          <p:nvPr>
            <p:extLst>
              <p:ext uri="{D42A27DB-BD31-4B8C-83A1-F6EECF244321}">
                <p14:modId xmlns:p14="http://schemas.microsoft.com/office/powerpoint/2010/main" val="3369998663"/>
              </p:ext>
            </p:extLst>
          </p:nvPr>
        </p:nvGraphicFramePr>
        <p:xfrm>
          <a:off x="323528" y="725214"/>
          <a:ext cx="8496944" cy="407484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1795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7BD0568-6936-63C7-674B-B163F83AA423}"/>
              </a:ext>
            </a:extLst>
          </p:cNvPr>
          <p:cNvSpPr txBox="1"/>
          <p:nvPr/>
        </p:nvSpPr>
        <p:spPr>
          <a:xfrm>
            <a:off x="251520" y="836712"/>
            <a:ext cx="8771065" cy="6017032"/>
          </a:xfrm>
          <a:prstGeom prst="rect">
            <a:avLst/>
          </a:prstGeom>
          <a:noFill/>
        </p:spPr>
        <p:txBody>
          <a:bodyPr wrap="square">
            <a:spAutoFit/>
          </a:bodyPr>
          <a:lstStyle/>
          <a:p>
            <a:pPr marL="285750" indent="-285750">
              <a:buFont typeface="Arial" panose="020B0604020202020204" pitchFamily="34" charset="0"/>
              <a:buChar char="•"/>
            </a:pPr>
            <a:r>
              <a:rPr lang="en-GB" sz="1400" dirty="0">
                <a:solidFill>
                  <a:srgbClr val="1F497D"/>
                </a:solidFill>
              </a:rPr>
              <a:t>41% of businesses reported a decrease in their business turnover for the period July to December 2022 compared with the same period in 2019 including 36% of Cornwall businesses, 43% of Devon businesses, 38% of Dorset businesses and 48% of Somerset (excluding North Somerset) businesses.</a:t>
            </a:r>
          </a:p>
          <a:p>
            <a:pPr marL="285750" indent="-285750">
              <a:spcAft>
                <a:spcPts val="312"/>
              </a:spcAft>
              <a:buFont typeface="Arial" panose="020B0604020202020204" pitchFamily="34" charset="0"/>
              <a:buChar char="•"/>
            </a:pPr>
            <a:endParaRPr lang="en-GB" sz="1400" dirty="0">
              <a:solidFill>
                <a:srgbClr val="1F497D"/>
              </a:solidFill>
              <a:effectLst/>
              <a:ea typeface="Calibri" panose="020F0502020204030204" pitchFamily="34" charset="0"/>
            </a:endParaRPr>
          </a:p>
          <a:p>
            <a:pPr marL="285750" indent="-285750">
              <a:spcAft>
                <a:spcPts val="312"/>
              </a:spcAft>
              <a:buFont typeface="Arial" panose="020B0604020202020204" pitchFamily="34" charset="0"/>
              <a:buChar char="•"/>
            </a:pPr>
            <a:r>
              <a:rPr lang="en-GB" sz="1400" dirty="0">
                <a:solidFill>
                  <a:srgbClr val="1F497D"/>
                </a:solidFill>
                <a:effectLst/>
                <a:ea typeface="Calibri" panose="020F0502020204030204" pitchFamily="34" charset="0"/>
              </a:rPr>
              <a:t>Overall businesses reported that turnover between July to December 2022 was 6% lower than the same period in 2019 (approximate value £227m).</a:t>
            </a:r>
          </a:p>
          <a:p>
            <a:pPr>
              <a:spcAft>
                <a:spcPts val="312"/>
              </a:spcAft>
            </a:pPr>
            <a:endParaRPr lang="en-GB" sz="1400" dirty="0">
              <a:solidFill>
                <a:srgbClr val="1F497D"/>
              </a:solidFill>
              <a:ea typeface="Calibri" panose="020F0502020204030204" pitchFamily="34" charset="0"/>
            </a:endParaRPr>
          </a:p>
          <a:p>
            <a:pPr marL="285750" indent="-285750">
              <a:spcAft>
                <a:spcPts val="312"/>
              </a:spcAft>
              <a:buFont typeface="Arial" panose="020B0604020202020204" pitchFamily="34" charset="0"/>
              <a:buChar char="•"/>
            </a:pPr>
            <a:r>
              <a:rPr lang="en-GB" sz="1400" dirty="0">
                <a:solidFill>
                  <a:srgbClr val="1F497D"/>
                </a:solidFill>
                <a:effectLst/>
                <a:ea typeface="Calibri" panose="020F0502020204030204" pitchFamily="34" charset="0"/>
              </a:rPr>
              <a:t>The decrease in turnover was highest in Somerset (10% - approximate value of £47.7m), followed by Devon and Dorset (decreas</a:t>
            </a:r>
            <a:r>
              <a:rPr lang="en-GB" sz="1400" dirty="0">
                <a:solidFill>
                  <a:srgbClr val="1F497D"/>
                </a:solidFill>
                <a:ea typeface="Calibri" panose="020F0502020204030204" pitchFamily="34" charset="0"/>
              </a:rPr>
              <a:t>e of </a:t>
            </a:r>
            <a:r>
              <a:rPr lang="en-GB" sz="1400" dirty="0">
                <a:solidFill>
                  <a:srgbClr val="1F497D"/>
                </a:solidFill>
                <a:effectLst/>
                <a:ea typeface="Calibri" panose="020F0502020204030204" pitchFamily="34" charset="0"/>
              </a:rPr>
              <a:t>7% each, approximate value of £86.7m in Devon and £67.5m in Dorset).  Cornwall experienced the lowest decrease in turnover during the July to December 2022 period of just 2% compared with the same period in 2019 with an approximate value of £25.4m.</a:t>
            </a:r>
          </a:p>
          <a:p>
            <a:pPr>
              <a:spcAft>
                <a:spcPts val="312"/>
              </a:spcAft>
            </a:pPr>
            <a:endParaRPr lang="en-GB" sz="1400" dirty="0">
              <a:solidFill>
                <a:srgbClr val="1F497D"/>
              </a:solidFill>
              <a:ea typeface="Calibri" panose="020F0502020204030204" pitchFamily="34" charset="0"/>
            </a:endParaRPr>
          </a:p>
          <a:p>
            <a:pPr>
              <a:spcAft>
                <a:spcPts val="312"/>
              </a:spcAft>
            </a:pPr>
            <a:endParaRPr lang="en-GB" sz="1400" dirty="0">
              <a:solidFill>
                <a:srgbClr val="1F497D"/>
              </a:solidFill>
              <a:effectLst/>
              <a:ea typeface="Calibri" panose="020F0502020204030204" pitchFamily="34" charset="0"/>
            </a:endParaRPr>
          </a:p>
          <a:p>
            <a:pPr>
              <a:spcAft>
                <a:spcPts val="312"/>
              </a:spcAft>
            </a:pPr>
            <a:endParaRPr lang="en-GB" sz="1400" dirty="0">
              <a:solidFill>
                <a:srgbClr val="1F497D"/>
              </a:solidFill>
              <a:ea typeface="Calibri" panose="020F0502020204030204" pitchFamily="34" charset="0"/>
            </a:endParaRPr>
          </a:p>
          <a:p>
            <a:pPr>
              <a:spcAft>
                <a:spcPts val="312"/>
              </a:spcAft>
            </a:pPr>
            <a:endParaRPr lang="en-GB" sz="1400" dirty="0">
              <a:solidFill>
                <a:srgbClr val="1F497D"/>
              </a:solidFill>
              <a:effectLst/>
              <a:ea typeface="Calibri" panose="020F0502020204030204" pitchFamily="34" charset="0"/>
            </a:endParaRPr>
          </a:p>
          <a:p>
            <a:pPr>
              <a:spcAft>
                <a:spcPts val="312"/>
              </a:spcAft>
            </a:pPr>
            <a:endParaRPr lang="en-GB" sz="1400" dirty="0">
              <a:solidFill>
                <a:srgbClr val="1F497D"/>
              </a:solidFill>
              <a:ea typeface="Calibri" panose="020F0502020204030204" pitchFamily="34" charset="0"/>
            </a:endParaRPr>
          </a:p>
          <a:p>
            <a:pPr>
              <a:spcAft>
                <a:spcPts val="312"/>
              </a:spcAft>
            </a:pPr>
            <a:endParaRPr lang="en-GB" sz="1400" dirty="0">
              <a:solidFill>
                <a:srgbClr val="1F497D"/>
              </a:solidFill>
              <a:effectLst/>
              <a:ea typeface="Calibri" panose="020F0502020204030204" pitchFamily="34" charset="0"/>
            </a:endParaRPr>
          </a:p>
          <a:p>
            <a:pPr>
              <a:spcAft>
                <a:spcPts val="312"/>
              </a:spcAft>
            </a:pPr>
            <a:endParaRPr lang="en-GB" sz="1400" dirty="0">
              <a:solidFill>
                <a:srgbClr val="1F497D"/>
              </a:solidFill>
              <a:ea typeface="Calibri" panose="020F0502020204030204" pitchFamily="34" charset="0"/>
            </a:endParaRPr>
          </a:p>
          <a:p>
            <a:pPr>
              <a:spcAft>
                <a:spcPts val="312"/>
              </a:spcAft>
            </a:pPr>
            <a:endParaRPr lang="en-GB" sz="1400" dirty="0">
              <a:solidFill>
                <a:srgbClr val="1F497D"/>
              </a:solidFill>
              <a:effectLst/>
              <a:ea typeface="Calibri" panose="020F0502020204030204" pitchFamily="34" charset="0"/>
            </a:endParaRPr>
          </a:p>
          <a:p>
            <a:pPr>
              <a:spcAft>
                <a:spcPts val="312"/>
              </a:spcAft>
            </a:pPr>
            <a:endParaRPr lang="en-GB" sz="1400" dirty="0">
              <a:solidFill>
                <a:srgbClr val="1F497D"/>
              </a:solidFill>
              <a:ea typeface="Calibri" panose="020F0502020204030204" pitchFamily="34" charset="0"/>
            </a:endParaRPr>
          </a:p>
          <a:p>
            <a:pPr>
              <a:spcAft>
                <a:spcPts val="312"/>
              </a:spcAft>
            </a:pPr>
            <a:endParaRPr lang="en-GB" sz="1400" dirty="0">
              <a:solidFill>
                <a:srgbClr val="1F497D"/>
              </a:solidFill>
              <a:effectLst/>
              <a:ea typeface="Calibri" panose="020F0502020204030204" pitchFamily="34" charset="0"/>
            </a:endParaRPr>
          </a:p>
          <a:p>
            <a:pPr marL="285750" indent="-285750">
              <a:buFont typeface="Arial" panose="020B0604020202020204" pitchFamily="34" charset="0"/>
              <a:buChar char="•"/>
            </a:pPr>
            <a:endParaRPr lang="en-GB" sz="1400" dirty="0">
              <a:solidFill>
                <a:srgbClr val="1F497D"/>
              </a:solidFill>
            </a:endParaRPr>
          </a:p>
          <a:p>
            <a:pPr marL="285750" indent="-285750">
              <a:buFont typeface="Arial" panose="020B0604020202020204" pitchFamily="34" charset="0"/>
              <a:buChar char="•"/>
            </a:pPr>
            <a:r>
              <a:rPr lang="en-GB" sz="1400" dirty="0">
                <a:solidFill>
                  <a:srgbClr val="1F497D"/>
                </a:solidFill>
              </a:rPr>
              <a:t>Across the board, a higher proportion of non-accommodation businesses reported decreases in turnover compared with accommodation businesses.</a:t>
            </a:r>
            <a:endParaRPr lang="en-GB" sz="1400" dirty="0">
              <a:solidFill>
                <a:srgbClr val="1F497D"/>
              </a:solidFill>
              <a:effectLst/>
              <a:ea typeface="Calibri" panose="020F0502020204030204" pitchFamily="34" charset="0"/>
            </a:endParaRPr>
          </a:p>
        </p:txBody>
      </p:sp>
      <p:cxnSp>
        <p:nvCxnSpPr>
          <p:cNvPr id="11" name="Straight Connector 10"/>
          <p:cNvCxnSpPr/>
          <p:nvPr/>
        </p:nvCxnSpPr>
        <p:spPr>
          <a:xfrm flipV="1">
            <a:off x="0" y="692696"/>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251520" y="188640"/>
            <a:ext cx="3827073" cy="471539"/>
          </a:xfrm>
          <a:prstGeom prst="rect">
            <a:avLst/>
          </a:prstGeom>
        </p:spPr>
        <p:txBody>
          <a:bodyPr wrap="none">
            <a:spAutoFit/>
          </a:bodyPr>
          <a:lstStyle/>
          <a:p>
            <a:pPr fontAlgn="base">
              <a:lnSpc>
                <a:spcPct val="120000"/>
              </a:lnSpc>
              <a:spcBef>
                <a:spcPct val="50000"/>
              </a:spcBef>
              <a:spcAft>
                <a:spcPct val="0"/>
              </a:spcAft>
              <a:defRPr/>
            </a:pPr>
            <a:r>
              <a:rPr lang="en-GB" sz="2200" b="1" dirty="0">
                <a:solidFill>
                  <a:schemeClr val="accent1">
                    <a:lumMod val="75000"/>
                  </a:schemeClr>
                </a:solidFill>
                <a:latin typeface="Calibri" pitchFamily="34" charset="0"/>
                <a:ea typeface="+mj-ea"/>
                <a:cs typeface="Calibri" pitchFamily="34" charset="0"/>
              </a:rPr>
              <a:t>Key results – Economic impacts</a:t>
            </a:r>
          </a:p>
        </p:txBody>
      </p:sp>
      <p:sp>
        <p:nvSpPr>
          <p:cNvPr id="15" name="Rectangle 14"/>
          <p:cNvSpPr/>
          <p:nvPr/>
        </p:nvSpPr>
        <p:spPr>
          <a:xfrm>
            <a:off x="251520" y="980728"/>
            <a:ext cx="8640960" cy="1077218"/>
          </a:xfrm>
          <a:prstGeom prst="rect">
            <a:avLst/>
          </a:prstGeom>
        </p:spPr>
        <p:txBody>
          <a:bodyPr wrap="square">
            <a:spAutoFit/>
          </a:bodyPr>
          <a:lstStyle/>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a:p>
            <a:pPr marL="285750" indent="-285750">
              <a:buFont typeface="Arial" panose="020B0604020202020204" pitchFamily="34" charset="0"/>
              <a:buChar char="•"/>
            </a:pPr>
            <a:endParaRPr lang="en-GB" sz="1600" dirty="0">
              <a:solidFill>
                <a:schemeClr val="accent1">
                  <a:lumMod val="75000"/>
                </a:schemeClr>
              </a:solidFill>
            </a:endParaRPr>
          </a:p>
        </p:txBody>
      </p:sp>
      <p:sp>
        <p:nvSpPr>
          <p:cNvPr id="2" name="Slide Number Placeholder 1">
            <a:extLst>
              <a:ext uri="{FF2B5EF4-FFF2-40B4-BE49-F238E27FC236}">
                <a16:creationId xmlns:a16="http://schemas.microsoft.com/office/drawing/2014/main" id="{184002D0-67A0-4E7B-93E9-F9F40505CCBE}"/>
              </a:ext>
            </a:extLst>
          </p:cNvPr>
          <p:cNvSpPr>
            <a:spLocks noGrp="1"/>
          </p:cNvSpPr>
          <p:nvPr>
            <p:ph type="sldNum" sz="quarter" idx="12"/>
          </p:nvPr>
        </p:nvSpPr>
        <p:spPr>
          <a:xfrm>
            <a:off x="6769934" y="6525069"/>
            <a:ext cx="2133600" cy="365125"/>
          </a:xfrm>
        </p:spPr>
        <p:txBody>
          <a:bodyPr/>
          <a:lstStyle/>
          <a:p>
            <a:fld id="{F9499BC9-3262-48D8-BE6C-850D19DED04D}" type="slidenum">
              <a:rPr lang="en-GB" smtClean="0"/>
              <a:t>9</a:t>
            </a:fld>
            <a:endParaRPr lang="en-GB" dirty="0"/>
          </a:p>
        </p:txBody>
      </p:sp>
      <p:graphicFrame>
        <p:nvGraphicFramePr>
          <p:cNvPr id="3" name="Table 2">
            <a:extLst>
              <a:ext uri="{FF2B5EF4-FFF2-40B4-BE49-F238E27FC236}">
                <a16:creationId xmlns:a16="http://schemas.microsoft.com/office/drawing/2014/main" id="{1DED5653-3BB1-9438-A4D6-53B673984D69}"/>
              </a:ext>
            </a:extLst>
          </p:cNvPr>
          <p:cNvGraphicFramePr>
            <a:graphicFrameLocks noGrp="1"/>
          </p:cNvGraphicFramePr>
          <p:nvPr>
            <p:extLst>
              <p:ext uri="{D42A27DB-BD31-4B8C-83A1-F6EECF244321}">
                <p14:modId xmlns:p14="http://schemas.microsoft.com/office/powerpoint/2010/main" val="316007533"/>
              </p:ext>
            </p:extLst>
          </p:nvPr>
        </p:nvGraphicFramePr>
        <p:xfrm>
          <a:off x="990000" y="3573017"/>
          <a:ext cx="7164000" cy="2304255"/>
        </p:xfrm>
        <a:graphic>
          <a:graphicData uri="http://schemas.openxmlformats.org/drawingml/2006/table">
            <a:tbl>
              <a:tblPr firstRow="1" bandRow="1">
                <a:tableStyleId>{5C22544A-7EE6-4342-B048-85BDC9FD1C3A}</a:tableStyleId>
              </a:tblPr>
              <a:tblGrid>
                <a:gridCol w="3564000">
                  <a:extLst>
                    <a:ext uri="{9D8B030D-6E8A-4147-A177-3AD203B41FA5}">
                      <a16:colId xmlns:a16="http://schemas.microsoft.com/office/drawing/2014/main" val="20000"/>
                    </a:ext>
                  </a:extLst>
                </a:gridCol>
                <a:gridCol w="1800000">
                  <a:extLst>
                    <a:ext uri="{9D8B030D-6E8A-4147-A177-3AD203B41FA5}">
                      <a16:colId xmlns:a16="http://schemas.microsoft.com/office/drawing/2014/main" val="20001"/>
                    </a:ext>
                  </a:extLst>
                </a:gridCol>
                <a:gridCol w="1800000">
                  <a:extLst>
                    <a:ext uri="{9D8B030D-6E8A-4147-A177-3AD203B41FA5}">
                      <a16:colId xmlns:a16="http://schemas.microsoft.com/office/drawing/2014/main" val="20002"/>
                    </a:ext>
                  </a:extLst>
                </a:gridCol>
              </a:tblGrid>
              <a:tr h="665881">
                <a:tc>
                  <a:txBody>
                    <a:bodyPr/>
                    <a:lstStyle/>
                    <a:p>
                      <a:r>
                        <a:rPr lang="en-GB" sz="1400" dirty="0">
                          <a:solidFill>
                            <a:schemeClr val="bg1"/>
                          </a:solidFill>
                          <a:effectLst/>
                          <a:latin typeface="+mn-lt"/>
                        </a:rPr>
                        <a:t>Turnover July to December 2022 compared with same period in 2019</a:t>
                      </a:r>
                    </a:p>
                  </a:txBody>
                  <a:tcPr marL="68580" marR="68580" marT="0" marB="0" anchor="ctr"/>
                </a:tc>
                <a:tc>
                  <a:txBody>
                    <a:bodyPr/>
                    <a:lstStyle/>
                    <a:p>
                      <a:pPr algn="ctr"/>
                      <a:r>
                        <a:rPr lang="en-GB" sz="1400" b="1" dirty="0">
                          <a:solidFill>
                            <a:schemeClr val="bg1"/>
                          </a:solidFill>
                          <a:effectLst/>
                          <a:latin typeface="+mn-lt"/>
                          <a:ea typeface="Calibri" panose="020F0502020204030204" pitchFamily="34" charset="0"/>
                        </a:rPr>
                        <a:t>Amount of  turnover lower than July to December 2019</a:t>
                      </a:r>
                      <a:endParaRPr lang="en-GB" sz="1400" dirty="0">
                        <a:solidFill>
                          <a:schemeClr val="bg1"/>
                        </a:solidFill>
                        <a:effectLst/>
                        <a:latin typeface="+mn-lt"/>
                        <a:ea typeface="Calibri" panose="020F0502020204030204" pitchFamily="34" charset="0"/>
                      </a:endParaRPr>
                    </a:p>
                  </a:txBody>
                  <a:tcPr marL="68580" marR="68580" marT="0" marB="0" anchor="ctr"/>
                </a:tc>
                <a:tc>
                  <a:txBody>
                    <a:bodyPr/>
                    <a:lstStyle/>
                    <a:p>
                      <a:pPr algn="ctr"/>
                      <a:r>
                        <a:rPr lang="en-GB" sz="1400" b="1" dirty="0">
                          <a:solidFill>
                            <a:schemeClr val="bg1"/>
                          </a:solidFill>
                          <a:effectLst/>
                          <a:latin typeface="+mn-lt"/>
                          <a:ea typeface="Calibri" panose="020F0502020204030204" pitchFamily="34" charset="0"/>
                        </a:rPr>
                        <a:t>% turnover decrease compared to July to December 2019</a:t>
                      </a:r>
                      <a:endParaRPr lang="en-GB" sz="1400" dirty="0">
                        <a:solidFill>
                          <a:schemeClr val="bg1"/>
                        </a:solidFill>
                        <a:effectLst/>
                        <a:latin typeface="+mn-lt"/>
                        <a:ea typeface="Calibri" panose="020F0502020204030204" pitchFamily="34" charset="0"/>
                      </a:endParaRPr>
                    </a:p>
                  </a:txBody>
                  <a:tcPr marL="68580" marR="68580" marT="0" marB="0" anchor="ctr"/>
                </a:tc>
                <a:extLst>
                  <a:ext uri="{0D108BD9-81ED-4DB2-BD59-A6C34878D82A}">
                    <a16:rowId xmlns:a16="http://schemas.microsoft.com/office/drawing/2014/main" val="10000"/>
                  </a:ext>
                </a:extLst>
              </a:tr>
              <a:tr h="330798">
                <a:tc>
                  <a:txBody>
                    <a:bodyPr/>
                    <a:lstStyle/>
                    <a:p>
                      <a:r>
                        <a:rPr lang="en-GB" sz="1400" b="1" dirty="0">
                          <a:solidFill>
                            <a:schemeClr val="tx1"/>
                          </a:solidFill>
                          <a:effectLst/>
                          <a:latin typeface="+mn-lt"/>
                          <a:ea typeface="Calibri" panose="020F0502020204030204" pitchFamily="34" charset="0"/>
                        </a:rPr>
                        <a:t>GSW</a:t>
                      </a:r>
                    </a:p>
                  </a:txBody>
                  <a:tcPr marL="68580" marR="68580" marT="0" marB="0" anchor="ctr"/>
                </a:tc>
                <a:tc>
                  <a:txBody>
                    <a:bodyPr/>
                    <a:lstStyle/>
                    <a:p>
                      <a:pPr algn="ctr"/>
                      <a:r>
                        <a:rPr lang="en-GB" sz="1400" b="1" dirty="0">
                          <a:solidFill>
                            <a:schemeClr val="tx1"/>
                          </a:solidFill>
                          <a:effectLst/>
                          <a:latin typeface="+mn-lt"/>
                          <a:ea typeface="Calibri" panose="020F0502020204030204" pitchFamily="34" charset="0"/>
                        </a:rPr>
                        <a:t>£227,332,000</a:t>
                      </a:r>
                    </a:p>
                  </a:txBody>
                  <a:tcPr marL="68580" marR="68580" marT="0" marB="0" anchor="ctr"/>
                </a:tc>
                <a:tc>
                  <a:txBody>
                    <a:bodyPr/>
                    <a:lstStyle/>
                    <a:p>
                      <a:pPr algn="ctr"/>
                      <a:r>
                        <a:rPr lang="en-GB" sz="1400" b="1" dirty="0">
                          <a:solidFill>
                            <a:schemeClr val="tx1"/>
                          </a:solidFill>
                          <a:effectLst/>
                          <a:latin typeface="+mn-lt"/>
                          <a:ea typeface="Calibri" panose="020F0502020204030204" pitchFamily="34" charset="0"/>
                        </a:rPr>
                        <a:t>6%</a:t>
                      </a:r>
                    </a:p>
                  </a:txBody>
                  <a:tcPr marL="68580" marR="68580" marT="0" marB="0" anchor="ctr"/>
                </a:tc>
                <a:extLst>
                  <a:ext uri="{0D108BD9-81ED-4DB2-BD59-A6C34878D82A}">
                    <a16:rowId xmlns:a16="http://schemas.microsoft.com/office/drawing/2014/main" val="916105900"/>
                  </a:ext>
                </a:extLst>
              </a:tr>
              <a:tr h="326894">
                <a:tc>
                  <a:txBody>
                    <a:bodyPr/>
                    <a:lstStyle/>
                    <a:p>
                      <a:r>
                        <a:rPr lang="en-GB" sz="1400" b="1" dirty="0">
                          <a:solidFill>
                            <a:schemeClr val="tx1"/>
                          </a:solidFill>
                          <a:effectLst/>
                          <a:latin typeface="+mn-lt"/>
                          <a:ea typeface="Calibri" panose="020F0502020204030204" pitchFamily="34" charset="0"/>
                        </a:rPr>
                        <a:t>Cornwall</a:t>
                      </a:r>
                    </a:p>
                  </a:txBody>
                  <a:tcPr marL="68580" marR="68580" marT="0" marB="0" anchor="ctr"/>
                </a:tc>
                <a:tc>
                  <a:txBody>
                    <a:bodyPr/>
                    <a:lstStyle/>
                    <a:p>
                      <a:pPr algn="ctr"/>
                      <a:r>
                        <a:rPr lang="en-GB" sz="1400" dirty="0">
                          <a:solidFill>
                            <a:schemeClr val="tx1"/>
                          </a:solidFill>
                          <a:effectLst/>
                          <a:latin typeface="+mn-lt"/>
                          <a:ea typeface="Calibri" panose="020F0502020204030204" pitchFamily="34" charset="0"/>
                        </a:rPr>
                        <a:t>£25,362,000</a:t>
                      </a:r>
                    </a:p>
                  </a:txBody>
                  <a:tcPr marL="68580" marR="68580" marT="0" marB="0" anchor="ctr"/>
                </a:tc>
                <a:tc>
                  <a:txBody>
                    <a:bodyPr/>
                    <a:lstStyle/>
                    <a:p>
                      <a:pPr algn="ctr"/>
                      <a:r>
                        <a:rPr lang="en-GB" sz="1400" dirty="0">
                          <a:solidFill>
                            <a:schemeClr val="tx1"/>
                          </a:solidFill>
                          <a:effectLst/>
                          <a:latin typeface="+mn-lt"/>
                          <a:ea typeface="Calibri" panose="020F0502020204030204" pitchFamily="34" charset="0"/>
                        </a:rPr>
                        <a:t>2%</a:t>
                      </a:r>
                    </a:p>
                  </a:txBody>
                  <a:tcPr marL="68580" marR="68580" marT="0" marB="0" anchor="ctr"/>
                </a:tc>
                <a:extLst>
                  <a:ext uri="{0D108BD9-81ED-4DB2-BD59-A6C34878D82A}">
                    <a16:rowId xmlns:a16="http://schemas.microsoft.com/office/drawing/2014/main" val="4235386597"/>
                  </a:ext>
                </a:extLst>
              </a:tr>
              <a:tr h="326894">
                <a:tc>
                  <a:txBody>
                    <a:bodyPr/>
                    <a:lstStyle/>
                    <a:p>
                      <a:r>
                        <a:rPr lang="en-GB" sz="1400" b="1" dirty="0">
                          <a:solidFill>
                            <a:schemeClr val="tx1"/>
                          </a:solidFill>
                          <a:effectLst/>
                          <a:latin typeface="+mn-lt"/>
                          <a:ea typeface="Calibri" panose="020F0502020204030204" pitchFamily="34" charset="0"/>
                        </a:rPr>
                        <a:t>Devon</a:t>
                      </a:r>
                    </a:p>
                  </a:txBody>
                  <a:tcPr marL="68580" marR="68580" marT="0" marB="0" anchor="ctr"/>
                </a:tc>
                <a:tc>
                  <a:txBody>
                    <a:bodyPr/>
                    <a:lstStyle/>
                    <a:p>
                      <a:pPr algn="ctr"/>
                      <a:r>
                        <a:rPr lang="en-GB" sz="1400" dirty="0">
                          <a:solidFill>
                            <a:schemeClr val="tx1"/>
                          </a:solidFill>
                          <a:effectLst/>
                          <a:latin typeface="+mn-lt"/>
                          <a:ea typeface="Calibri" panose="020F0502020204030204" pitchFamily="34" charset="0"/>
                        </a:rPr>
                        <a:t>£86,737,000</a:t>
                      </a:r>
                    </a:p>
                  </a:txBody>
                  <a:tcPr marL="68580" marR="68580" marT="0" marB="0" anchor="ctr"/>
                </a:tc>
                <a:tc>
                  <a:txBody>
                    <a:bodyPr/>
                    <a:lstStyle/>
                    <a:p>
                      <a:pPr algn="ctr"/>
                      <a:r>
                        <a:rPr lang="en-GB" sz="1400" dirty="0">
                          <a:solidFill>
                            <a:schemeClr val="tx1"/>
                          </a:solidFill>
                          <a:effectLst/>
                          <a:latin typeface="+mn-lt"/>
                          <a:ea typeface="Calibri" panose="020F0502020204030204" pitchFamily="34" charset="0"/>
                        </a:rPr>
                        <a:t>7%</a:t>
                      </a:r>
                    </a:p>
                  </a:txBody>
                  <a:tcPr marL="68580" marR="68580" marT="0" marB="0" anchor="ctr"/>
                </a:tc>
                <a:extLst>
                  <a:ext uri="{0D108BD9-81ED-4DB2-BD59-A6C34878D82A}">
                    <a16:rowId xmlns:a16="http://schemas.microsoft.com/office/drawing/2014/main" val="2426051947"/>
                  </a:ext>
                </a:extLst>
              </a:tr>
              <a:tr h="326894">
                <a:tc>
                  <a:txBody>
                    <a:bodyPr/>
                    <a:lstStyle/>
                    <a:p>
                      <a:r>
                        <a:rPr lang="en-GB" sz="1400" b="1" dirty="0">
                          <a:solidFill>
                            <a:schemeClr val="tx1"/>
                          </a:solidFill>
                          <a:effectLst/>
                          <a:latin typeface="+mn-lt"/>
                          <a:ea typeface="Calibri" panose="020F0502020204030204" pitchFamily="34" charset="0"/>
                        </a:rPr>
                        <a:t>Dorset</a:t>
                      </a:r>
                    </a:p>
                  </a:txBody>
                  <a:tcPr marL="68580" marR="68580" marT="0" marB="0" anchor="ctr"/>
                </a:tc>
                <a:tc>
                  <a:txBody>
                    <a:bodyPr/>
                    <a:lstStyle/>
                    <a:p>
                      <a:pPr algn="ctr"/>
                      <a:r>
                        <a:rPr lang="en-GB" sz="1400" dirty="0">
                          <a:solidFill>
                            <a:schemeClr val="tx1"/>
                          </a:solidFill>
                          <a:effectLst/>
                          <a:latin typeface="+mn-lt"/>
                          <a:ea typeface="Calibri" panose="020F0502020204030204" pitchFamily="34" charset="0"/>
                        </a:rPr>
                        <a:t>£67,522,000</a:t>
                      </a:r>
                    </a:p>
                  </a:txBody>
                  <a:tcPr marL="68580" marR="68580" marT="0" marB="0" anchor="ctr"/>
                </a:tc>
                <a:tc>
                  <a:txBody>
                    <a:bodyPr/>
                    <a:lstStyle/>
                    <a:p>
                      <a:pPr algn="ctr"/>
                      <a:r>
                        <a:rPr lang="en-GB" sz="1400" dirty="0">
                          <a:solidFill>
                            <a:schemeClr val="tx1"/>
                          </a:solidFill>
                          <a:effectLst/>
                          <a:latin typeface="+mn-lt"/>
                          <a:ea typeface="Calibri" panose="020F0502020204030204" pitchFamily="34" charset="0"/>
                        </a:rPr>
                        <a:t>7%</a:t>
                      </a:r>
                    </a:p>
                  </a:txBody>
                  <a:tcPr marL="68580" marR="68580" marT="0" marB="0" anchor="ctr"/>
                </a:tc>
                <a:extLst>
                  <a:ext uri="{0D108BD9-81ED-4DB2-BD59-A6C34878D82A}">
                    <a16:rowId xmlns:a16="http://schemas.microsoft.com/office/drawing/2014/main" val="1804632853"/>
                  </a:ext>
                </a:extLst>
              </a:tr>
              <a:tr h="326894">
                <a:tc>
                  <a:txBody>
                    <a:bodyPr/>
                    <a:lstStyle/>
                    <a:p>
                      <a:r>
                        <a:rPr lang="en-GB" sz="1400" b="1" dirty="0">
                          <a:solidFill>
                            <a:schemeClr val="tx1"/>
                          </a:solidFill>
                          <a:effectLst/>
                          <a:latin typeface="+mn-lt"/>
                          <a:ea typeface="Calibri" panose="020F0502020204030204" pitchFamily="34" charset="0"/>
                        </a:rPr>
                        <a:t>Somerset (excluding North Somerset)</a:t>
                      </a:r>
                    </a:p>
                  </a:txBody>
                  <a:tcPr marL="68580" marR="68580" marT="0" marB="0" anchor="ctr"/>
                </a:tc>
                <a:tc>
                  <a:txBody>
                    <a:bodyPr/>
                    <a:lstStyle/>
                    <a:p>
                      <a:pPr algn="ctr"/>
                      <a:r>
                        <a:rPr lang="en-GB" sz="1400" dirty="0">
                          <a:solidFill>
                            <a:schemeClr val="tx1"/>
                          </a:solidFill>
                          <a:effectLst/>
                          <a:latin typeface="+mn-lt"/>
                          <a:ea typeface="Calibri" panose="020F0502020204030204" pitchFamily="34" charset="0"/>
                        </a:rPr>
                        <a:t>£47,710,000</a:t>
                      </a:r>
                    </a:p>
                  </a:txBody>
                  <a:tcPr marL="68580" marR="68580" marT="0" marB="0" anchor="ctr"/>
                </a:tc>
                <a:tc>
                  <a:txBody>
                    <a:bodyPr/>
                    <a:lstStyle/>
                    <a:p>
                      <a:pPr algn="ctr"/>
                      <a:r>
                        <a:rPr lang="en-GB" sz="1400" dirty="0">
                          <a:solidFill>
                            <a:schemeClr val="tx1"/>
                          </a:solidFill>
                          <a:effectLst/>
                          <a:latin typeface="+mn-lt"/>
                          <a:ea typeface="Calibri" panose="020F0502020204030204" pitchFamily="34" charset="0"/>
                        </a:rPr>
                        <a:t>10%</a:t>
                      </a:r>
                    </a:p>
                  </a:txBody>
                  <a:tcPr marL="68580" marR="68580" marT="0" marB="0" anchor="ctr"/>
                </a:tc>
                <a:extLst>
                  <a:ext uri="{0D108BD9-81ED-4DB2-BD59-A6C34878D82A}">
                    <a16:rowId xmlns:a16="http://schemas.microsoft.com/office/drawing/2014/main" val="1144458790"/>
                  </a:ext>
                </a:extLst>
              </a:tr>
            </a:tbl>
          </a:graphicData>
        </a:graphic>
      </p:graphicFrame>
    </p:spTree>
    <p:extLst>
      <p:ext uri="{BB962C8B-B14F-4D97-AF65-F5344CB8AC3E}">
        <p14:creationId xmlns:p14="http://schemas.microsoft.com/office/powerpoint/2010/main" val="36435574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Arial Narrow"/>
        <a:ea typeface="ＭＳ Ｐゴシック"/>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42943</TotalTime>
  <Words>7667</Words>
  <Application>Microsoft Office PowerPoint</Application>
  <PresentationFormat>On-screen Show (4:3)</PresentationFormat>
  <Paragraphs>1494</Paragraphs>
  <Slides>30</Slides>
  <Notes>29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30</vt:i4>
      </vt:variant>
    </vt:vector>
  </HeadingPairs>
  <TitlesOfParts>
    <vt:vector size="36" baseType="lpstr">
      <vt:lpstr>Arial</vt:lpstr>
      <vt:lpstr>Arial Narrow</vt:lpstr>
      <vt:lpstr>Calibri</vt:lpstr>
      <vt:lpstr>Wingdings</vt:lpstr>
      <vt:lpstr>Office Theme</vt:lpstr>
      <vt:lpstr>blank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dc:creator>
  <cp:lastModifiedBy>Diane Goffey</cp:lastModifiedBy>
  <cp:revision>2616</cp:revision>
  <cp:lastPrinted>2018-03-28T08:14:37Z</cp:lastPrinted>
  <dcterms:created xsi:type="dcterms:W3CDTF">2011-05-31T15:26:02Z</dcterms:created>
  <dcterms:modified xsi:type="dcterms:W3CDTF">2023-04-04T08:01:08Z</dcterms:modified>
</cp:coreProperties>
</file>